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sldIdLst>
    <p:sldId id="324" r:id="rId2"/>
    <p:sldId id="260" r:id="rId3"/>
    <p:sldId id="330" r:id="rId4"/>
    <p:sldId id="332" r:id="rId5"/>
    <p:sldId id="331" r:id="rId6"/>
    <p:sldId id="333" r:id="rId7"/>
    <p:sldId id="329" r:id="rId8"/>
    <p:sldId id="326" r:id="rId9"/>
    <p:sldId id="261" r:id="rId10"/>
    <p:sldId id="320" r:id="rId11"/>
    <p:sldId id="321" r:id="rId12"/>
    <p:sldId id="308" r:id="rId13"/>
    <p:sldId id="307" r:id="rId14"/>
    <p:sldId id="327" r:id="rId15"/>
    <p:sldId id="316" r:id="rId16"/>
    <p:sldId id="322" r:id="rId17"/>
    <p:sldId id="312" r:id="rId18"/>
    <p:sldId id="334" r:id="rId19"/>
    <p:sldId id="314" r:id="rId20"/>
    <p:sldId id="323" r:id="rId21"/>
    <p:sldId id="335"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Open Sans" panose="020B0604020202020204" charset="0"/>
      <p:regular r:id="rId32"/>
      <p:bold r:id="rId33"/>
      <p:italic r:id="rId34"/>
      <p:boldItalic r:id="rId35"/>
    </p:embeddedFont>
    <p:embeddedFont>
      <p:font typeface="Open Sans Extrabold" panose="020B0604020202020204" charset="0"/>
      <p:bold r:id="rId36"/>
      <p:boldItalic r:id="rId37"/>
    </p:embeddedFont>
    <p:embeddedFont>
      <p:font typeface="Open Sans Semibold" panose="020B0604020202020204" charset="0"/>
      <p:bold r:id="rId38"/>
      <p:boldItalic r:id="rId39"/>
    </p:embeddedFont>
  </p:embeddedFont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9F9F9"/>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77290" autoAdjust="0"/>
  </p:normalViewPr>
  <p:slideViewPr>
    <p:cSldViewPr snapToGrid="0">
      <p:cViewPr varScale="1">
        <p:scale>
          <a:sx n="66" d="100"/>
          <a:sy n="66" d="100"/>
        </p:scale>
        <p:origin x="7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A7E7EA-44FC-4E0B-AC7D-05406EA69996}" type="datetimeFigureOut">
              <a:rPr lang="nl-NL" smtClean="0"/>
              <a:t>11-12-2019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1FF90-B068-458D-A513-3018ACBA0484}" type="slidenum">
              <a:rPr lang="nl-NL" smtClean="0"/>
              <a:t>‹#›</a:t>
            </a:fld>
            <a:endParaRPr lang="nl-NL"/>
          </a:p>
        </p:txBody>
      </p:sp>
    </p:spTree>
    <p:extLst>
      <p:ext uri="{BB962C8B-B14F-4D97-AF65-F5344CB8AC3E}">
        <p14:creationId xmlns:p14="http://schemas.microsoft.com/office/powerpoint/2010/main" val="717570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kubernetes.io/docs/concepts/workloads/pods/pod-overview/"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kubernetes.io/docs/concepts/workloads/controllers/deploymen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create an application on </a:t>
            </a:r>
            <a:r>
              <a:rPr lang="en-US" dirty="0" err="1"/>
              <a:t>.net</a:t>
            </a:r>
            <a:r>
              <a:rPr lang="en-US" dirty="0"/>
              <a:t> 4.7 and deploy on </a:t>
            </a:r>
            <a:r>
              <a:rPr lang="en-US" dirty="0" err="1"/>
              <a:t>iis</a:t>
            </a:r>
            <a:r>
              <a:rPr lang="en-US" dirty="0"/>
              <a:t>. I am only deploying binaries</a:t>
            </a:r>
          </a:p>
        </p:txBody>
      </p:sp>
      <p:sp>
        <p:nvSpPr>
          <p:cNvPr id="4" name="Slide Number Placeholder 3"/>
          <p:cNvSpPr>
            <a:spLocks noGrp="1"/>
          </p:cNvSpPr>
          <p:nvPr>
            <p:ph type="sldNum" sz="quarter" idx="5"/>
          </p:nvPr>
        </p:nvSpPr>
        <p:spPr/>
        <p:txBody>
          <a:bodyPr/>
          <a:lstStyle/>
          <a:p>
            <a:fld id="{EF81FF90-B068-458D-A513-3018ACBA0484}" type="slidenum">
              <a:rPr lang="nl-NL" smtClean="0"/>
              <a:t>5</a:t>
            </a:fld>
            <a:endParaRPr lang="nl-NL"/>
          </a:p>
        </p:txBody>
      </p:sp>
    </p:spTree>
    <p:extLst>
      <p:ext uri="{BB962C8B-B14F-4D97-AF65-F5344CB8AC3E}">
        <p14:creationId xmlns:p14="http://schemas.microsoft.com/office/powerpoint/2010/main" val="362548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1FF90-B068-458D-A513-3018ACBA0484}" type="slidenum">
              <a:rPr lang="nl-NL" smtClean="0"/>
              <a:t>6</a:t>
            </a:fld>
            <a:endParaRPr lang="nl-NL"/>
          </a:p>
        </p:txBody>
      </p:sp>
    </p:spTree>
    <p:extLst>
      <p:ext uri="{BB962C8B-B14F-4D97-AF65-F5344CB8AC3E}">
        <p14:creationId xmlns:p14="http://schemas.microsoft.com/office/powerpoint/2010/main" val="1628325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1FF90-B068-458D-A513-3018ACBA0484}" type="slidenum">
              <a:rPr lang="nl-NL" smtClean="0"/>
              <a:t>12</a:t>
            </a:fld>
            <a:endParaRPr lang="nl-NL"/>
          </a:p>
        </p:txBody>
      </p:sp>
    </p:spTree>
    <p:extLst>
      <p:ext uri="{BB962C8B-B14F-4D97-AF65-F5344CB8AC3E}">
        <p14:creationId xmlns:p14="http://schemas.microsoft.com/office/powerpoint/2010/main" val="379192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1FF90-B068-458D-A513-3018ACBA0484}" type="slidenum">
              <a:rPr lang="nl-NL" smtClean="0"/>
              <a:t>13</a:t>
            </a:fld>
            <a:endParaRPr lang="nl-NL"/>
          </a:p>
        </p:txBody>
      </p:sp>
    </p:spTree>
    <p:extLst>
      <p:ext uri="{BB962C8B-B14F-4D97-AF65-F5344CB8AC3E}">
        <p14:creationId xmlns:p14="http://schemas.microsoft.com/office/powerpoint/2010/main" val="280691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1FF90-B068-458D-A513-3018ACBA0484}" type="slidenum">
              <a:rPr lang="nl-NL" smtClean="0"/>
              <a:t>14</a:t>
            </a:fld>
            <a:endParaRPr lang="nl-NL"/>
          </a:p>
        </p:txBody>
      </p:sp>
    </p:spTree>
    <p:extLst>
      <p:ext uri="{BB962C8B-B14F-4D97-AF65-F5344CB8AC3E}">
        <p14:creationId xmlns:p14="http://schemas.microsoft.com/office/powerpoint/2010/main" val="1178229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Pod</a:t>
            </a:r>
            <a:r>
              <a:rPr lang="en-US" sz="1200" b="0" i="0" kern="1200" dirty="0">
                <a:solidFill>
                  <a:schemeClr val="tx1"/>
                </a:solidFill>
                <a:effectLst/>
                <a:latin typeface="+mn-lt"/>
                <a:ea typeface="+mn-ea"/>
                <a:cs typeface="+mn-cs"/>
              </a:rPr>
              <a:t> is the basic execution unit of a Kubernetes application–the smallest and simplest unit in the Kubernetes object model that you create or deploy. </a:t>
            </a:r>
          </a:p>
          <a:p>
            <a:r>
              <a:rPr lang="en-US" sz="1200" b="0" i="0" kern="1200" dirty="0">
                <a:solidFill>
                  <a:schemeClr val="tx1"/>
                </a:solidFill>
                <a:effectLst/>
                <a:latin typeface="+mn-lt"/>
                <a:ea typeface="+mn-ea"/>
                <a:cs typeface="+mn-cs"/>
              </a:rPr>
              <a:t>A Pod represents processes running on your </a:t>
            </a:r>
            <a:r>
              <a:rPr lang="en-US" sz="1200" b="0" i="0" u="none" strike="noStrike" kern="1200" dirty="0">
                <a:solidFill>
                  <a:schemeClr val="tx1"/>
                </a:solidFill>
                <a:effectLst/>
                <a:latin typeface="+mn-lt"/>
                <a:ea typeface="+mn-ea"/>
                <a:cs typeface="+mn-cs"/>
              </a:rPr>
              <a:t>cluster.</a:t>
            </a:r>
            <a:endParaRPr lang="en-US" dirty="0"/>
          </a:p>
        </p:txBody>
      </p:sp>
      <p:sp>
        <p:nvSpPr>
          <p:cNvPr id="4" name="Slide Number Placeholder 3"/>
          <p:cNvSpPr>
            <a:spLocks noGrp="1"/>
          </p:cNvSpPr>
          <p:nvPr>
            <p:ph type="sldNum" sz="quarter" idx="5"/>
          </p:nvPr>
        </p:nvSpPr>
        <p:spPr/>
        <p:txBody>
          <a:bodyPr/>
          <a:lstStyle/>
          <a:p>
            <a:fld id="{1B7F07B3-064A-460C-8E9C-955D7881CAA1}" type="slidenum">
              <a:rPr lang="en-US" smtClean="0"/>
              <a:t>15</a:t>
            </a:fld>
            <a:endParaRPr lang="en-US"/>
          </a:p>
        </p:txBody>
      </p:sp>
    </p:spTree>
    <p:extLst>
      <p:ext uri="{BB962C8B-B14F-4D97-AF65-F5344CB8AC3E}">
        <p14:creationId xmlns:p14="http://schemas.microsoft.com/office/powerpoint/2010/main" val="3958640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81FF90-B068-458D-A513-3018ACBA0484}" type="slidenum">
              <a:rPr lang="nl-NL" smtClean="0"/>
              <a:t>16</a:t>
            </a:fld>
            <a:endParaRPr lang="nl-NL"/>
          </a:p>
        </p:txBody>
      </p:sp>
    </p:spTree>
    <p:extLst>
      <p:ext uri="{BB962C8B-B14F-4D97-AF65-F5344CB8AC3E}">
        <p14:creationId xmlns:p14="http://schemas.microsoft.com/office/powerpoint/2010/main" val="1631692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Kubernetes </a:t>
            </a:r>
            <a:r>
              <a:rPr lang="en-US" sz="1200" b="0" i="0" u="none" strike="noStrike" kern="1200" dirty="0">
                <a:solidFill>
                  <a:schemeClr val="tx1"/>
                </a:solidFill>
                <a:effectLst/>
                <a:latin typeface="+mn-lt"/>
                <a:ea typeface="+mn-ea"/>
                <a:cs typeface="+mn-cs"/>
                <a:hlinkClick r:id="rId3"/>
              </a:rPr>
              <a:t>Pods</a:t>
            </a:r>
            <a:r>
              <a:rPr lang="en-US" sz="1200" b="0" i="0" kern="1200" dirty="0">
                <a:solidFill>
                  <a:schemeClr val="tx1"/>
                </a:solidFill>
                <a:effectLst/>
                <a:latin typeface="+mn-lt"/>
                <a:ea typeface="+mn-ea"/>
                <a:cs typeface="+mn-cs"/>
              </a:rPr>
              <a:t> are mortal. They are born and when they die, they are not resurrected. If you use a </a:t>
            </a:r>
            <a:r>
              <a:rPr lang="en-US" sz="1200" b="0" i="0" u="none" strike="noStrike" kern="1200" dirty="0">
                <a:solidFill>
                  <a:schemeClr val="tx1"/>
                </a:solidFill>
                <a:effectLst/>
                <a:latin typeface="+mn-lt"/>
                <a:ea typeface="+mn-ea"/>
                <a:cs typeface="+mn-cs"/>
                <a:hlinkClick r:id="rId4"/>
              </a:rPr>
              <a:t>Deployment</a:t>
            </a:r>
            <a:r>
              <a:rPr lang="en-US" sz="1200" b="0" i="0" kern="1200" dirty="0">
                <a:solidFill>
                  <a:schemeClr val="tx1"/>
                </a:solidFill>
                <a:effectLst/>
                <a:latin typeface="+mn-lt"/>
                <a:ea typeface="+mn-ea"/>
                <a:cs typeface="+mn-cs"/>
              </a:rPr>
              <a:t> to run your app, it can create and destroy Pods dynamically.</a:t>
            </a:r>
          </a:p>
          <a:p>
            <a:r>
              <a:rPr lang="en-US" sz="1200" b="0" i="0" kern="1200" dirty="0">
                <a:solidFill>
                  <a:schemeClr val="tx1"/>
                </a:solidFill>
                <a:effectLst/>
                <a:latin typeface="+mn-lt"/>
                <a:ea typeface="+mn-ea"/>
                <a:cs typeface="+mn-cs"/>
              </a:rPr>
              <a:t>Each Pod gets its own IP address, however in a Deployment, the set of Pods running in one moment in time could be different from the set of Pods running that application a moment later.</a:t>
            </a:r>
          </a:p>
          <a:p>
            <a:r>
              <a:rPr lang="en-US" sz="1200" b="0" i="0" kern="1200" dirty="0">
                <a:solidFill>
                  <a:schemeClr val="tx1"/>
                </a:solidFill>
                <a:effectLst/>
                <a:latin typeface="+mn-lt"/>
                <a:ea typeface="+mn-ea"/>
                <a:cs typeface="+mn-cs"/>
              </a:rPr>
              <a:t>This leads to a problem: if some set of Pods (call them “backends”) provides functionality to other Pods (call them “frontends”) inside your cluster, how do the frontends find out and keep track of which IP address to connect to, so that the frontend can use the backend part of the workload?</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B7F07B3-064A-460C-8E9C-955D7881CAA1}" type="slidenum">
              <a:rPr lang="en-US" smtClean="0"/>
              <a:t>17</a:t>
            </a:fld>
            <a:endParaRPr lang="en-US"/>
          </a:p>
        </p:txBody>
      </p:sp>
    </p:spTree>
    <p:extLst>
      <p:ext uri="{BB962C8B-B14F-4D97-AF65-F5344CB8AC3E}">
        <p14:creationId xmlns:p14="http://schemas.microsoft.com/office/powerpoint/2010/main" val="3069421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81FF90-B068-458D-A513-3018ACBA0484}" type="slidenum">
              <a:rPr lang="nl-NL" smtClean="0"/>
              <a:t>18</a:t>
            </a:fld>
            <a:endParaRPr lang="nl-NL"/>
          </a:p>
        </p:txBody>
      </p:sp>
    </p:spTree>
    <p:extLst>
      <p:ext uri="{BB962C8B-B14F-4D97-AF65-F5344CB8AC3E}">
        <p14:creationId xmlns:p14="http://schemas.microsoft.com/office/powerpoint/2010/main" val="39324620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dia">
    <p:bg>
      <p:bgPr>
        <a:solidFill>
          <a:schemeClr val="bg1">
            <a:alpha val="20000"/>
          </a:schemeClr>
        </a:solidFill>
        <a:effectLst/>
      </p:bgPr>
    </p:bg>
    <p:spTree>
      <p:nvGrpSpPr>
        <p:cNvPr id="1" name=""/>
        <p:cNvGrpSpPr/>
        <p:nvPr/>
      </p:nvGrpSpPr>
      <p:grpSpPr>
        <a:xfrm>
          <a:off x="0" y="0"/>
          <a:ext cx="0" cy="0"/>
          <a:chOff x="0" y="0"/>
          <a:chExt cx="0" cy="0"/>
        </a:xfrm>
      </p:grpSpPr>
      <p:sp>
        <p:nvSpPr>
          <p:cNvPr id="8" name="Tijdelijke aanduiding voor afbeelding 7">
            <a:extLst>
              <a:ext uri="{FF2B5EF4-FFF2-40B4-BE49-F238E27FC236}">
                <a16:creationId xmlns:a16="http://schemas.microsoft.com/office/drawing/2014/main" id="{6E0DC0A5-6B59-43B0-BA85-869762271836}"/>
              </a:ext>
            </a:extLst>
          </p:cNvPr>
          <p:cNvSpPr>
            <a:spLocks noGrp="1"/>
          </p:cNvSpPr>
          <p:nvPr>
            <p:ph type="pic" sz="quarter" idx="10"/>
          </p:nvPr>
        </p:nvSpPr>
        <p:spPr>
          <a:xfrm>
            <a:off x="0" y="0"/>
            <a:ext cx="12192000" cy="6858000"/>
          </a:xfrm>
        </p:spPr>
        <p:txBody>
          <a:bodyPr/>
          <a:lstStyle/>
          <a:p>
            <a:r>
              <a:rPr lang="nl-NL"/>
              <a:t>Klik op het pictogram als u een afbeelding wilt toevoegen</a:t>
            </a:r>
          </a:p>
        </p:txBody>
      </p:sp>
      <p:sp>
        <p:nvSpPr>
          <p:cNvPr id="11" name="Tijdelijke aanduiding voor afbeelding 3">
            <a:extLst>
              <a:ext uri="{FF2B5EF4-FFF2-40B4-BE49-F238E27FC236}">
                <a16:creationId xmlns:a16="http://schemas.microsoft.com/office/drawing/2014/main" id="{B7187B96-3CC4-452C-86DA-8F7CFBC7ADE3}"/>
              </a:ext>
            </a:extLst>
          </p:cNvPr>
          <p:cNvSpPr>
            <a:spLocks noGrp="1"/>
          </p:cNvSpPr>
          <p:nvPr>
            <p:ph type="pic" sz="quarter" idx="16" hasCustomPrompt="1"/>
          </p:nvPr>
        </p:nvSpPr>
        <p:spPr>
          <a:xfrm>
            <a:off x="6954837" y="779373"/>
            <a:ext cx="6451200" cy="5572800"/>
          </a:xfrm>
          <a:blipFill dpi="0" rotWithShape="1">
            <a:blip r:embed="rId2">
              <a:alphaModFix amt="70000"/>
              <a:extLst>
                <a:ext uri="{96DAC541-7B7A-43D3-8B79-37D633B846F1}">
                  <asvg:svgBlip xmlns:asvg="http://schemas.microsoft.com/office/drawing/2016/SVG/main" r:embed="rId3"/>
                </a:ext>
              </a:extLst>
            </a:blip>
            <a:srcRect/>
            <a:stretch>
              <a:fillRect/>
            </a:stretch>
          </a:blipFill>
        </p:spPr>
        <p:txBody>
          <a:bodyPr/>
          <a:lstStyle>
            <a:lvl1pPr marL="0" indent="0">
              <a:buNone/>
              <a:defRPr/>
            </a:lvl1pPr>
          </a:lstStyle>
          <a:p>
            <a:r>
              <a:rPr lang="nl-NL" dirty="0"/>
              <a:t>Vervang mij niet!</a:t>
            </a:r>
          </a:p>
        </p:txBody>
      </p:sp>
      <p:sp>
        <p:nvSpPr>
          <p:cNvPr id="2" name="Titel 1">
            <a:extLst>
              <a:ext uri="{FF2B5EF4-FFF2-40B4-BE49-F238E27FC236}">
                <a16:creationId xmlns:a16="http://schemas.microsoft.com/office/drawing/2014/main" id="{18AF2258-DAD3-4374-820B-419BD9761334}"/>
              </a:ext>
            </a:extLst>
          </p:cNvPr>
          <p:cNvSpPr>
            <a:spLocks noGrp="1"/>
          </p:cNvSpPr>
          <p:nvPr>
            <p:ph type="ctrTitle"/>
          </p:nvPr>
        </p:nvSpPr>
        <p:spPr>
          <a:xfrm>
            <a:off x="1524000" y="1122363"/>
            <a:ext cx="9144000" cy="2387600"/>
          </a:xfrm>
          <a:effectLst>
            <a:outerShdw blurRad="50800" dist="38100" dir="2700000" algn="tl" rotWithShape="0">
              <a:prstClr val="black">
                <a:alpha val="40000"/>
              </a:prstClr>
            </a:outerShdw>
          </a:effectLst>
        </p:spPr>
        <p:txBody>
          <a:bodyPr anchor="b"/>
          <a:lstStyle>
            <a:lvl1pPr algn="l">
              <a:defRPr sz="6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nl-NL"/>
              <a:t>Klik om stijl te bewerken</a:t>
            </a:r>
            <a:endParaRPr lang="nl-NL" dirty="0"/>
          </a:p>
        </p:txBody>
      </p:sp>
    </p:spTree>
    <p:extLst>
      <p:ext uri="{BB962C8B-B14F-4D97-AF65-F5344CB8AC3E}">
        <p14:creationId xmlns:p14="http://schemas.microsoft.com/office/powerpoint/2010/main" val="2687777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of statement 3">
    <p:bg>
      <p:bgPr>
        <a:solidFill>
          <a:schemeClr val="accent4"/>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afgeronde hoeken 12">
            <a:extLst>
              <a:ext uri="{FF2B5EF4-FFF2-40B4-BE49-F238E27FC236}">
                <a16:creationId xmlns:a16="http://schemas.microsoft.com/office/drawing/2014/main" id="{048B224F-D5B6-45FF-9AF0-9098F75E2750}"/>
              </a:ext>
            </a:extLst>
          </p:cNvPr>
          <p:cNvSpPr/>
          <p:nvPr userDrawn="1"/>
        </p:nvSpPr>
        <p:spPr>
          <a:xfrm>
            <a:off x="11294997" y="3044006"/>
            <a:ext cx="1407317" cy="76998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Graphic 13">
            <a:extLst>
              <a:ext uri="{FF2B5EF4-FFF2-40B4-BE49-F238E27FC236}">
                <a16:creationId xmlns:a16="http://schemas.microsoft.com/office/drawing/2014/main" id="{7A649CF1-0BA9-4132-841C-56AD58B853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4330" y="3178435"/>
            <a:ext cx="606021" cy="523569"/>
          </a:xfrm>
          <a:prstGeom prst="rect">
            <a:avLst/>
          </a:prstGeom>
        </p:spPr>
      </p:pic>
      <p:sp>
        <p:nvSpPr>
          <p:cNvPr id="17" name="Tijdelijke aanduiding voor tekst 16">
            <a:extLst>
              <a:ext uri="{FF2B5EF4-FFF2-40B4-BE49-F238E27FC236}">
                <a16:creationId xmlns:a16="http://schemas.microsoft.com/office/drawing/2014/main" id="{C6F29C0A-BABB-49B6-A325-3BF4F24863A5}"/>
              </a:ext>
            </a:extLst>
          </p:cNvPr>
          <p:cNvSpPr>
            <a:spLocks noGrp="1"/>
          </p:cNvSpPr>
          <p:nvPr>
            <p:ph type="body" sz="quarter" idx="10" hasCustomPrompt="1"/>
          </p:nvPr>
        </p:nvSpPr>
        <p:spPr>
          <a:xfrm>
            <a:off x="1207433" y="945682"/>
            <a:ext cx="9777135" cy="4966636"/>
          </a:xfrm>
        </p:spPr>
        <p:txBody>
          <a:bodyPr anchor="ctr">
            <a:normAutofit/>
          </a:bodyPr>
          <a:lstStyle>
            <a:lvl1pPr marL="0" indent="0" algn="ctr">
              <a:buNone/>
              <a:defRPr sz="8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statement in of een “quote” </a:t>
            </a:r>
          </a:p>
        </p:txBody>
      </p:sp>
    </p:spTree>
    <p:extLst>
      <p:ext uri="{BB962C8B-B14F-4D97-AF65-F5344CB8AC3E}">
        <p14:creationId xmlns:p14="http://schemas.microsoft.com/office/powerpoint/2010/main" val="327988832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14:presetBounceEnd="6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14:presetBounceEnd="6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14:presetBounceEnd="60000">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14:bounceEnd="60000">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60000">
                          <p:cBhvr additive="base">
                            <p:cTn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of statement 4">
    <p:bg>
      <p:bgPr>
        <a:solidFill>
          <a:schemeClr val="accent3"/>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afgeronde hoeken 12">
            <a:extLst>
              <a:ext uri="{FF2B5EF4-FFF2-40B4-BE49-F238E27FC236}">
                <a16:creationId xmlns:a16="http://schemas.microsoft.com/office/drawing/2014/main" id="{048B224F-D5B6-45FF-9AF0-9098F75E2750}"/>
              </a:ext>
            </a:extLst>
          </p:cNvPr>
          <p:cNvSpPr/>
          <p:nvPr userDrawn="1"/>
        </p:nvSpPr>
        <p:spPr>
          <a:xfrm>
            <a:off x="11294997" y="3044006"/>
            <a:ext cx="1407317" cy="76998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Graphic 13">
            <a:extLst>
              <a:ext uri="{FF2B5EF4-FFF2-40B4-BE49-F238E27FC236}">
                <a16:creationId xmlns:a16="http://schemas.microsoft.com/office/drawing/2014/main" id="{7A649CF1-0BA9-4132-841C-56AD58B853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4330" y="3178435"/>
            <a:ext cx="606021" cy="523569"/>
          </a:xfrm>
          <a:prstGeom prst="rect">
            <a:avLst/>
          </a:prstGeom>
        </p:spPr>
      </p:pic>
      <p:sp>
        <p:nvSpPr>
          <p:cNvPr id="17" name="Tijdelijke aanduiding voor tekst 16">
            <a:extLst>
              <a:ext uri="{FF2B5EF4-FFF2-40B4-BE49-F238E27FC236}">
                <a16:creationId xmlns:a16="http://schemas.microsoft.com/office/drawing/2014/main" id="{C6F29C0A-BABB-49B6-A325-3BF4F24863A5}"/>
              </a:ext>
            </a:extLst>
          </p:cNvPr>
          <p:cNvSpPr>
            <a:spLocks noGrp="1"/>
          </p:cNvSpPr>
          <p:nvPr>
            <p:ph type="body" sz="quarter" idx="10" hasCustomPrompt="1"/>
          </p:nvPr>
        </p:nvSpPr>
        <p:spPr>
          <a:xfrm>
            <a:off x="1207433" y="945682"/>
            <a:ext cx="9777135" cy="4966636"/>
          </a:xfrm>
        </p:spPr>
        <p:txBody>
          <a:bodyPr anchor="ctr">
            <a:normAutofit/>
          </a:bodyPr>
          <a:lstStyle>
            <a:lvl1pPr marL="0" indent="0" algn="ctr">
              <a:buNone/>
              <a:defRPr sz="8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statement in of een “quote” </a:t>
            </a:r>
          </a:p>
        </p:txBody>
      </p:sp>
    </p:spTree>
    <p:extLst>
      <p:ext uri="{BB962C8B-B14F-4D97-AF65-F5344CB8AC3E}">
        <p14:creationId xmlns:p14="http://schemas.microsoft.com/office/powerpoint/2010/main" val="51413445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14:presetBounceEnd="6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14:presetBounceEnd="6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14:presetBounceEnd="60000">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14:bounceEnd="60000">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60000">
                          <p:cBhvr additive="base">
                            <p:cTn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of statement 5">
    <p:bg>
      <p:bgPr>
        <a:solidFill>
          <a:schemeClr val="accent5"/>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afgeronde hoeken 12">
            <a:extLst>
              <a:ext uri="{FF2B5EF4-FFF2-40B4-BE49-F238E27FC236}">
                <a16:creationId xmlns:a16="http://schemas.microsoft.com/office/drawing/2014/main" id="{048B224F-D5B6-45FF-9AF0-9098F75E2750}"/>
              </a:ext>
            </a:extLst>
          </p:cNvPr>
          <p:cNvSpPr/>
          <p:nvPr userDrawn="1"/>
        </p:nvSpPr>
        <p:spPr>
          <a:xfrm>
            <a:off x="11294997" y="3044006"/>
            <a:ext cx="1407317" cy="76998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Graphic 13">
            <a:extLst>
              <a:ext uri="{FF2B5EF4-FFF2-40B4-BE49-F238E27FC236}">
                <a16:creationId xmlns:a16="http://schemas.microsoft.com/office/drawing/2014/main" id="{7A649CF1-0BA9-4132-841C-56AD58B853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4330" y="3178435"/>
            <a:ext cx="606021" cy="523569"/>
          </a:xfrm>
          <a:prstGeom prst="rect">
            <a:avLst/>
          </a:prstGeom>
        </p:spPr>
      </p:pic>
      <p:sp>
        <p:nvSpPr>
          <p:cNvPr id="17" name="Tijdelijke aanduiding voor tekst 16">
            <a:extLst>
              <a:ext uri="{FF2B5EF4-FFF2-40B4-BE49-F238E27FC236}">
                <a16:creationId xmlns:a16="http://schemas.microsoft.com/office/drawing/2014/main" id="{C6F29C0A-BABB-49B6-A325-3BF4F24863A5}"/>
              </a:ext>
            </a:extLst>
          </p:cNvPr>
          <p:cNvSpPr>
            <a:spLocks noGrp="1"/>
          </p:cNvSpPr>
          <p:nvPr>
            <p:ph type="body" sz="quarter" idx="10" hasCustomPrompt="1"/>
          </p:nvPr>
        </p:nvSpPr>
        <p:spPr>
          <a:xfrm>
            <a:off x="1207433" y="945682"/>
            <a:ext cx="9777135" cy="4966636"/>
          </a:xfrm>
        </p:spPr>
        <p:txBody>
          <a:bodyPr anchor="ctr">
            <a:normAutofit/>
          </a:bodyPr>
          <a:lstStyle>
            <a:lvl1pPr marL="0" indent="0" algn="ctr">
              <a:buNone/>
              <a:defRPr sz="8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statement in of een “quote” </a:t>
            </a:r>
          </a:p>
        </p:txBody>
      </p:sp>
    </p:spTree>
    <p:extLst>
      <p:ext uri="{BB962C8B-B14F-4D97-AF65-F5344CB8AC3E}">
        <p14:creationId xmlns:p14="http://schemas.microsoft.com/office/powerpoint/2010/main" val="164395713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14:presetBounceEnd="6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14:presetBounceEnd="6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14:presetBounceEnd="60000">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14:bounceEnd="60000">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60000">
                          <p:cBhvr additive="base">
                            <p:cTn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ewoon wit">
    <p:bg>
      <p:bgPr>
        <a:solidFill>
          <a:schemeClr val="bg1"/>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afgeronde hoeken 12">
            <a:extLst>
              <a:ext uri="{FF2B5EF4-FFF2-40B4-BE49-F238E27FC236}">
                <a16:creationId xmlns:a16="http://schemas.microsoft.com/office/drawing/2014/main" id="{048B224F-D5B6-45FF-9AF0-9098F75E2750}"/>
              </a:ext>
            </a:extLst>
          </p:cNvPr>
          <p:cNvSpPr/>
          <p:nvPr userDrawn="1"/>
        </p:nvSpPr>
        <p:spPr>
          <a:xfrm>
            <a:off x="11294997" y="3044006"/>
            <a:ext cx="1407317" cy="76998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Graphic 13">
            <a:extLst>
              <a:ext uri="{FF2B5EF4-FFF2-40B4-BE49-F238E27FC236}">
                <a16:creationId xmlns:a16="http://schemas.microsoft.com/office/drawing/2014/main" id="{7A649CF1-0BA9-4132-841C-56AD58B853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4330" y="3178435"/>
            <a:ext cx="606021" cy="523569"/>
          </a:xfrm>
          <a:prstGeom prst="rect">
            <a:avLst/>
          </a:prstGeom>
        </p:spPr>
      </p:pic>
    </p:spTree>
    <p:extLst>
      <p:ext uri="{BB962C8B-B14F-4D97-AF65-F5344CB8AC3E}">
        <p14:creationId xmlns:p14="http://schemas.microsoft.com/office/powerpoint/2010/main" val="179685805"/>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14:presetBounceEnd="6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14:presetBounceEnd="6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ragen?">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5FEE66A-C530-4798-9D13-66BBE3A875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6681" y="1380226"/>
            <a:ext cx="4742834" cy="4097548"/>
          </a:xfrm>
          <a:prstGeom prst="rect">
            <a:avLst/>
          </a:prstGeom>
          <a:effectLst/>
        </p:spPr>
      </p:pic>
      <p:sp>
        <p:nvSpPr>
          <p:cNvPr id="4" name="Tekstvak 3">
            <a:extLst>
              <a:ext uri="{FF2B5EF4-FFF2-40B4-BE49-F238E27FC236}">
                <a16:creationId xmlns:a16="http://schemas.microsoft.com/office/drawing/2014/main" id="{87D5334E-BD98-4112-A034-F24B04D97355}"/>
              </a:ext>
            </a:extLst>
          </p:cNvPr>
          <p:cNvSpPr txBox="1"/>
          <p:nvPr userDrawn="1"/>
        </p:nvSpPr>
        <p:spPr>
          <a:xfrm>
            <a:off x="1458099" y="1997839"/>
            <a:ext cx="4027223" cy="28623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Zijn er nog vragen?</a:t>
            </a:r>
          </a:p>
        </p:txBody>
      </p:sp>
    </p:spTree>
    <p:extLst>
      <p:ext uri="{BB962C8B-B14F-4D97-AF65-F5344CB8AC3E}">
        <p14:creationId xmlns:p14="http://schemas.microsoft.com/office/powerpoint/2010/main" val="1065224064"/>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6000" fill="hold" nodeType="with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ssie">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5FEE66A-C530-4798-9D13-66BBE3A875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6681" y="1380226"/>
            <a:ext cx="4742834" cy="4097548"/>
          </a:xfrm>
          <a:prstGeom prst="rect">
            <a:avLst/>
          </a:prstGeom>
          <a:effectLst/>
        </p:spPr>
      </p:pic>
      <p:sp>
        <p:nvSpPr>
          <p:cNvPr id="4" name="Tekstvak 3">
            <a:extLst>
              <a:ext uri="{FF2B5EF4-FFF2-40B4-BE49-F238E27FC236}">
                <a16:creationId xmlns:a16="http://schemas.microsoft.com/office/drawing/2014/main" id="{87D5334E-BD98-4112-A034-F24B04D97355}"/>
              </a:ext>
            </a:extLst>
          </p:cNvPr>
          <p:cNvSpPr txBox="1"/>
          <p:nvPr userDrawn="1"/>
        </p:nvSpPr>
        <p:spPr>
          <a:xfrm>
            <a:off x="1112110" y="1536174"/>
            <a:ext cx="4742834" cy="37856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Moeilijke</a:t>
            </a:r>
          </a:p>
          <a:p>
            <a:pPr marL="0" marR="0" lvl="0" indent="0" algn="ctr" defTabSz="914400" rtl="0" eaLnBrk="1" fontAlgn="auto" latinLnBrk="0" hangingPunct="1">
              <a:lnSpc>
                <a:spcPct val="100000"/>
              </a:lnSpc>
              <a:spcBef>
                <a:spcPts val="0"/>
              </a:spcBef>
              <a:spcAft>
                <a:spcPts val="0"/>
              </a:spcAft>
              <a:buClrTx/>
              <a:buSzTx/>
              <a:buFontTx/>
              <a:buNone/>
              <a:tabLst/>
              <a:defRPr/>
            </a:pPr>
            <a:r>
              <a:rPr lang="nl-NL"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dingen</a:t>
            </a:r>
          </a:p>
          <a:p>
            <a:pPr marL="0" marR="0" lvl="0" indent="0" algn="ctr" defTabSz="914400" rtl="0" eaLnBrk="1" fontAlgn="auto" latinLnBrk="0" hangingPunct="1">
              <a:lnSpc>
                <a:spcPct val="100000"/>
              </a:lnSpc>
              <a:spcBef>
                <a:spcPts val="0"/>
              </a:spcBef>
              <a:spcAft>
                <a:spcPts val="0"/>
              </a:spcAft>
              <a:buClrTx/>
              <a:buSzTx/>
              <a:buFontTx/>
              <a:buNone/>
              <a:tabLst/>
              <a:defRPr/>
            </a:pPr>
            <a:r>
              <a:rPr lang="nl-NL"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makkelijk maken</a:t>
            </a:r>
          </a:p>
        </p:txBody>
      </p:sp>
    </p:spTree>
    <p:extLst>
      <p:ext uri="{BB962C8B-B14F-4D97-AF65-F5344CB8AC3E}">
        <p14:creationId xmlns:p14="http://schemas.microsoft.com/office/powerpoint/2010/main" val="294429157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6000" fill="hold" nodeType="with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nelStart makkelijk icoon">
    <p:bg>
      <p:bgPr>
        <a:solidFill>
          <a:schemeClr val="accent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5FEE66A-C530-4798-9D13-66BBE3A875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4583" y="1380226"/>
            <a:ext cx="4742834" cy="4097548"/>
          </a:xfrm>
          <a:prstGeom prst="rect">
            <a:avLst/>
          </a:prstGeom>
          <a:effectLst/>
        </p:spPr>
      </p:pic>
    </p:spTree>
    <p:extLst>
      <p:ext uri="{BB962C8B-B14F-4D97-AF65-F5344CB8AC3E}">
        <p14:creationId xmlns:p14="http://schemas.microsoft.com/office/powerpoint/2010/main" val="424150085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6000" fill="hold" nodeType="withEffect" p14:presetBounceEnd="5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6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C147DA-0AD8-4993-9775-C6D4FC862EF9}" type="datetimeFigureOut">
              <a:rPr lang="en-US" smtClean="0"/>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69F01-E36E-4D0C-B8E5-230FCA41F160}"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6590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04B933B-47B2-4BF6-AEF5-2A0CD20B3D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6631" y="2562119"/>
            <a:ext cx="9178738" cy="1733762"/>
          </a:xfrm>
          <a:prstGeom prst="rect">
            <a:avLst/>
          </a:prstGeom>
        </p:spPr>
      </p:pic>
    </p:spTree>
    <p:extLst>
      <p:ext uri="{BB962C8B-B14F-4D97-AF65-F5344CB8AC3E}">
        <p14:creationId xmlns:p14="http://schemas.microsoft.com/office/powerpoint/2010/main" val="3664361234"/>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its">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Graphic 6">
            <a:extLst>
              <a:ext uri="{FF2B5EF4-FFF2-40B4-BE49-F238E27FC236}">
                <a16:creationId xmlns:a16="http://schemas.microsoft.com/office/drawing/2014/main" id="{93C15283-18C9-4CA5-940B-1B3C69234A7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420" y="2334232"/>
            <a:ext cx="670560" cy="670560"/>
          </a:xfrm>
          <a:prstGeom prst="rect">
            <a:avLst/>
          </a:prstGeom>
        </p:spPr>
      </p:pic>
      <p:pic>
        <p:nvPicPr>
          <p:cNvPr id="11" name="Graphic 10">
            <a:extLst>
              <a:ext uri="{FF2B5EF4-FFF2-40B4-BE49-F238E27FC236}">
                <a16:creationId xmlns:a16="http://schemas.microsoft.com/office/drawing/2014/main" id="{C44B0FB1-8D92-4581-98EA-C7D159566F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420" y="3093720"/>
            <a:ext cx="670560" cy="670560"/>
          </a:xfrm>
          <a:prstGeom prst="rect">
            <a:avLst/>
          </a:prstGeom>
        </p:spPr>
      </p:pic>
      <p:pic>
        <p:nvPicPr>
          <p:cNvPr id="12" name="Graphic 11">
            <a:extLst>
              <a:ext uri="{FF2B5EF4-FFF2-40B4-BE49-F238E27FC236}">
                <a16:creationId xmlns:a16="http://schemas.microsoft.com/office/drawing/2014/main" id="{450CE932-5A08-40D9-B352-3DAAB13CDA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420" y="3858425"/>
            <a:ext cx="670560" cy="670560"/>
          </a:xfrm>
          <a:prstGeom prst="rect">
            <a:avLst/>
          </a:prstGeom>
        </p:spPr>
      </p:pic>
      <p:sp>
        <p:nvSpPr>
          <p:cNvPr id="13" name="Rechthoek: afgeronde hoeken 12">
            <a:extLst>
              <a:ext uri="{FF2B5EF4-FFF2-40B4-BE49-F238E27FC236}">
                <a16:creationId xmlns:a16="http://schemas.microsoft.com/office/drawing/2014/main" id="{048B224F-D5B6-45FF-9AF0-9098F75E2750}"/>
              </a:ext>
            </a:extLst>
          </p:cNvPr>
          <p:cNvSpPr/>
          <p:nvPr userDrawn="1"/>
        </p:nvSpPr>
        <p:spPr>
          <a:xfrm>
            <a:off x="11294997" y="3044006"/>
            <a:ext cx="1407317" cy="76998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Graphic 13">
            <a:extLst>
              <a:ext uri="{FF2B5EF4-FFF2-40B4-BE49-F238E27FC236}">
                <a16:creationId xmlns:a16="http://schemas.microsoft.com/office/drawing/2014/main" id="{7A649CF1-0BA9-4132-841C-56AD58B853C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4330" y="3178435"/>
            <a:ext cx="606021" cy="523569"/>
          </a:xfrm>
          <a:prstGeom prst="rect">
            <a:avLst/>
          </a:prstGeom>
        </p:spPr>
      </p:pic>
      <p:sp>
        <p:nvSpPr>
          <p:cNvPr id="17" name="Tijdelijke aanduiding voor tekst 16">
            <a:extLst>
              <a:ext uri="{FF2B5EF4-FFF2-40B4-BE49-F238E27FC236}">
                <a16:creationId xmlns:a16="http://schemas.microsoft.com/office/drawing/2014/main" id="{C6F29C0A-BABB-49B6-A325-3BF4F24863A5}"/>
              </a:ext>
            </a:extLst>
          </p:cNvPr>
          <p:cNvSpPr>
            <a:spLocks noGrp="1"/>
          </p:cNvSpPr>
          <p:nvPr>
            <p:ph type="body" sz="quarter" idx="10" hasCustomPrompt="1"/>
          </p:nvPr>
        </p:nvSpPr>
        <p:spPr>
          <a:xfrm>
            <a:off x="2702408" y="2371062"/>
            <a:ext cx="6757988" cy="596900"/>
          </a:xfrm>
        </p:spPr>
        <p:txBody>
          <a:bodyPr anchor="ctr"/>
          <a:lstStyle>
            <a:lvl1pPr marL="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tekst in </a:t>
            </a:r>
          </a:p>
        </p:txBody>
      </p:sp>
      <p:sp>
        <p:nvSpPr>
          <p:cNvPr id="18" name="Tijdelijke aanduiding voor tekst 16">
            <a:extLst>
              <a:ext uri="{FF2B5EF4-FFF2-40B4-BE49-F238E27FC236}">
                <a16:creationId xmlns:a16="http://schemas.microsoft.com/office/drawing/2014/main" id="{B34DE849-759A-4AD1-B9B1-052F30ED7243}"/>
              </a:ext>
            </a:extLst>
          </p:cNvPr>
          <p:cNvSpPr>
            <a:spLocks noGrp="1"/>
          </p:cNvSpPr>
          <p:nvPr>
            <p:ph type="body" sz="quarter" idx="11" hasCustomPrompt="1"/>
          </p:nvPr>
        </p:nvSpPr>
        <p:spPr>
          <a:xfrm>
            <a:off x="2702408" y="3133158"/>
            <a:ext cx="6757988" cy="596900"/>
          </a:xfrm>
        </p:spPr>
        <p:txBody>
          <a:bodyPr anchor="ctr"/>
          <a:lstStyle>
            <a:lvl1pPr marL="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tekst in </a:t>
            </a:r>
          </a:p>
        </p:txBody>
      </p:sp>
      <p:sp>
        <p:nvSpPr>
          <p:cNvPr id="19" name="Tijdelijke aanduiding voor tekst 16">
            <a:extLst>
              <a:ext uri="{FF2B5EF4-FFF2-40B4-BE49-F238E27FC236}">
                <a16:creationId xmlns:a16="http://schemas.microsoft.com/office/drawing/2014/main" id="{86877EBF-862F-4254-B389-B864B4D231A9}"/>
              </a:ext>
            </a:extLst>
          </p:cNvPr>
          <p:cNvSpPr>
            <a:spLocks noGrp="1"/>
          </p:cNvSpPr>
          <p:nvPr>
            <p:ph type="body" sz="quarter" idx="12" hasCustomPrompt="1"/>
          </p:nvPr>
        </p:nvSpPr>
        <p:spPr>
          <a:xfrm>
            <a:off x="2702408" y="3895255"/>
            <a:ext cx="6757988" cy="596900"/>
          </a:xfrm>
        </p:spPr>
        <p:txBody>
          <a:bodyPr anchor="ctr"/>
          <a:lstStyle>
            <a:lvl1pPr marL="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tekst in </a:t>
            </a:r>
          </a:p>
        </p:txBody>
      </p:sp>
    </p:spTree>
    <p:extLst>
      <p:ext uri="{BB962C8B-B14F-4D97-AF65-F5344CB8AC3E}">
        <p14:creationId xmlns:p14="http://schemas.microsoft.com/office/powerpoint/2010/main" val="75177020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14:presetBounceEnd="6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14:presetBounceEnd="6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accel="64000" fill="hold" nodeType="clickEffect" p14:presetBounceEnd="64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64000">
                                          <p:cBhvr additive="base">
                                            <p:cTn id="17" dur="500" fill="hold"/>
                                            <p:tgtEl>
                                              <p:spTgt spid="7"/>
                                            </p:tgtEl>
                                            <p:attrNameLst>
                                              <p:attrName>ppt_x</p:attrName>
                                            </p:attrNameLst>
                                          </p:cBhvr>
                                          <p:tavLst>
                                            <p:tav tm="0">
                                              <p:val>
                                                <p:strVal val="0-#ppt_w/2"/>
                                              </p:val>
                                            </p:tav>
                                            <p:tav tm="100000">
                                              <p:val>
                                                <p:strVal val="#ppt_x"/>
                                              </p:val>
                                            </p:tav>
                                          </p:tavLst>
                                        </p:anim>
                                        <p:anim calcmode="lin" valueType="num" p14:bounceEnd="64000">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accel="54000" fill="hold" grpId="0" nodeType="withEffect" p14:presetBounceEnd="60000">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14:bounceEnd="60000">
                                          <p:cBhvr additive="base">
                                            <p:cTn id="21" dur="500" fill="hold"/>
                                            <p:tgtEl>
                                              <p:spTgt spid="17">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2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62000" fill="hold" nodeType="clickEffect" p14:presetBounceEnd="60000">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14:bounceEnd="60000">
                                          <p:cBhvr additive="base">
                                            <p:cTn id="27"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accel="54000" fill="hold" grpId="0" nodeType="withEffect" p14:presetBounceEnd="60000">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14:bounceEnd="60000">
                                          <p:cBhvr additive="base">
                                            <p:cTn id="31" dur="500" fill="hold"/>
                                            <p:tgtEl>
                                              <p:spTgt spid="18">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3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accel="60000" fill="hold" nodeType="clickEffect" p14:presetBounceEnd="60000">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14:bounceEnd="60000">
                                          <p:cBhvr additive="base">
                                            <p:cTn id="37"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8" accel="54000" fill="hold" grpId="0" nodeType="withEffect" p14:presetBounceEnd="60000">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14:bounceEnd="60000">
                                          <p:cBhvr additive="base">
                                            <p:cTn id="41" dur="500" fill="hold"/>
                                            <p:tgtEl>
                                              <p:spTgt spid="19">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4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60000">
                          <p:cBhvr additive="base">
                            <p:cTn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60000">
                          <p:cBhvr additive="base">
                            <p:cTn dur="500" fill="hold"/>
                            <p:tgtEl>
                              <p:spTgt spid="18"/>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60000">
                          <p:cBhvr additive="base">
                            <p:cTn dur="500" fill="hold"/>
                            <p:tgtEl>
                              <p:spTgt spid="19"/>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accel="6400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accel="5400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cBhvr additive="base">
                                            <p:cTn id="2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6200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accel="5400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additive="base">
                                            <p:cTn id="3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accel="6000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8" accel="54000" fill="hold" grpId="0" nodeType="with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8" accel="54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accel="54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g meer bullits!">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afgeronde hoeken 12">
            <a:extLst>
              <a:ext uri="{FF2B5EF4-FFF2-40B4-BE49-F238E27FC236}">
                <a16:creationId xmlns:a16="http://schemas.microsoft.com/office/drawing/2014/main" id="{048B224F-D5B6-45FF-9AF0-9098F75E2750}"/>
              </a:ext>
            </a:extLst>
          </p:cNvPr>
          <p:cNvSpPr/>
          <p:nvPr userDrawn="1"/>
        </p:nvSpPr>
        <p:spPr>
          <a:xfrm>
            <a:off x="11294997" y="3044006"/>
            <a:ext cx="1407317" cy="76998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Graphic 13">
            <a:extLst>
              <a:ext uri="{FF2B5EF4-FFF2-40B4-BE49-F238E27FC236}">
                <a16:creationId xmlns:a16="http://schemas.microsoft.com/office/drawing/2014/main" id="{7A649CF1-0BA9-4132-841C-56AD58B853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4330" y="3178435"/>
            <a:ext cx="606021" cy="523569"/>
          </a:xfrm>
          <a:prstGeom prst="rect">
            <a:avLst/>
          </a:prstGeom>
        </p:spPr>
      </p:pic>
      <p:sp>
        <p:nvSpPr>
          <p:cNvPr id="17" name="Tijdelijke aanduiding voor tekst 16">
            <a:extLst>
              <a:ext uri="{FF2B5EF4-FFF2-40B4-BE49-F238E27FC236}">
                <a16:creationId xmlns:a16="http://schemas.microsoft.com/office/drawing/2014/main" id="{C6F29C0A-BABB-49B6-A325-3BF4F24863A5}"/>
              </a:ext>
            </a:extLst>
          </p:cNvPr>
          <p:cNvSpPr>
            <a:spLocks noGrp="1"/>
          </p:cNvSpPr>
          <p:nvPr>
            <p:ph type="body" sz="quarter" idx="10" hasCustomPrompt="1"/>
          </p:nvPr>
        </p:nvSpPr>
        <p:spPr>
          <a:xfrm>
            <a:off x="2702408" y="1613978"/>
            <a:ext cx="6757988" cy="596900"/>
          </a:xfrm>
        </p:spPr>
        <p:txBody>
          <a:bodyPr anchor="ctr"/>
          <a:lstStyle>
            <a:lvl1pPr marL="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tekst in </a:t>
            </a:r>
          </a:p>
        </p:txBody>
      </p:sp>
      <p:sp>
        <p:nvSpPr>
          <p:cNvPr id="18" name="Tijdelijke aanduiding voor tekst 16">
            <a:extLst>
              <a:ext uri="{FF2B5EF4-FFF2-40B4-BE49-F238E27FC236}">
                <a16:creationId xmlns:a16="http://schemas.microsoft.com/office/drawing/2014/main" id="{B34DE849-759A-4AD1-B9B1-052F30ED7243}"/>
              </a:ext>
            </a:extLst>
          </p:cNvPr>
          <p:cNvSpPr>
            <a:spLocks noGrp="1"/>
          </p:cNvSpPr>
          <p:nvPr>
            <p:ph type="body" sz="quarter" idx="11" hasCustomPrompt="1"/>
          </p:nvPr>
        </p:nvSpPr>
        <p:spPr>
          <a:xfrm>
            <a:off x="2702408" y="2376070"/>
            <a:ext cx="6757988" cy="596900"/>
          </a:xfrm>
        </p:spPr>
        <p:txBody>
          <a:bodyPr anchor="ctr"/>
          <a:lstStyle>
            <a:lvl1pPr marL="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tekst in </a:t>
            </a:r>
          </a:p>
        </p:txBody>
      </p:sp>
      <p:sp>
        <p:nvSpPr>
          <p:cNvPr id="19" name="Tijdelijke aanduiding voor tekst 16">
            <a:extLst>
              <a:ext uri="{FF2B5EF4-FFF2-40B4-BE49-F238E27FC236}">
                <a16:creationId xmlns:a16="http://schemas.microsoft.com/office/drawing/2014/main" id="{86877EBF-862F-4254-B389-B864B4D231A9}"/>
              </a:ext>
            </a:extLst>
          </p:cNvPr>
          <p:cNvSpPr>
            <a:spLocks noGrp="1"/>
          </p:cNvSpPr>
          <p:nvPr>
            <p:ph type="body" sz="quarter" idx="12" hasCustomPrompt="1"/>
          </p:nvPr>
        </p:nvSpPr>
        <p:spPr>
          <a:xfrm>
            <a:off x="2702408" y="3138167"/>
            <a:ext cx="6757988" cy="596900"/>
          </a:xfrm>
        </p:spPr>
        <p:txBody>
          <a:bodyPr anchor="ctr"/>
          <a:lstStyle>
            <a:lvl1pPr marL="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tekst in </a:t>
            </a:r>
          </a:p>
        </p:txBody>
      </p:sp>
      <p:sp>
        <p:nvSpPr>
          <p:cNvPr id="20" name="Tijdelijke aanduiding voor tekst 16">
            <a:extLst>
              <a:ext uri="{FF2B5EF4-FFF2-40B4-BE49-F238E27FC236}">
                <a16:creationId xmlns:a16="http://schemas.microsoft.com/office/drawing/2014/main" id="{263229CC-60CE-4AEF-B374-7746B3052ADE}"/>
              </a:ext>
            </a:extLst>
          </p:cNvPr>
          <p:cNvSpPr>
            <a:spLocks noGrp="1"/>
          </p:cNvSpPr>
          <p:nvPr>
            <p:ph type="body" sz="quarter" idx="13" hasCustomPrompt="1"/>
          </p:nvPr>
        </p:nvSpPr>
        <p:spPr>
          <a:xfrm>
            <a:off x="2708162" y="3877171"/>
            <a:ext cx="6757988" cy="596900"/>
          </a:xfrm>
        </p:spPr>
        <p:txBody>
          <a:bodyPr anchor="ctr"/>
          <a:lstStyle>
            <a:lvl1pPr marL="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tekst in </a:t>
            </a:r>
          </a:p>
        </p:txBody>
      </p:sp>
      <p:sp>
        <p:nvSpPr>
          <p:cNvPr id="22" name="Tijdelijke aanduiding voor tekst 16">
            <a:extLst>
              <a:ext uri="{FF2B5EF4-FFF2-40B4-BE49-F238E27FC236}">
                <a16:creationId xmlns:a16="http://schemas.microsoft.com/office/drawing/2014/main" id="{4EE00584-9C25-426D-85BB-0BB42FDC1745}"/>
              </a:ext>
            </a:extLst>
          </p:cNvPr>
          <p:cNvSpPr>
            <a:spLocks noGrp="1"/>
          </p:cNvSpPr>
          <p:nvPr>
            <p:ph type="body" sz="quarter" idx="14" hasCustomPrompt="1"/>
          </p:nvPr>
        </p:nvSpPr>
        <p:spPr>
          <a:xfrm>
            <a:off x="2705290" y="4660151"/>
            <a:ext cx="6757988" cy="596900"/>
          </a:xfrm>
        </p:spPr>
        <p:txBody>
          <a:bodyPr anchor="ctr"/>
          <a:lstStyle>
            <a:lvl1pPr marL="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tekst in </a:t>
            </a:r>
          </a:p>
        </p:txBody>
      </p:sp>
      <p:sp>
        <p:nvSpPr>
          <p:cNvPr id="23" name="Tijdelijke aanduiding voor tekst 16">
            <a:extLst>
              <a:ext uri="{FF2B5EF4-FFF2-40B4-BE49-F238E27FC236}">
                <a16:creationId xmlns:a16="http://schemas.microsoft.com/office/drawing/2014/main" id="{5DF9D6FB-D8CE-401F-8B55-9879BD9C67AF}"/>
              </a:ext>
            </a:extLst>
          </p:cNvPr>
          <p:cNvSpPr>
            <a:spLocks noGrp="1"/>
          </p:cNvSpPr>
          <p:nvPr>
            <p:ph type="body" sz="quarter" idx="15" hasCustomPrompt="1"/>
          </p:nvPr>
        </p:nvSpPr>
        <p:spPr>
          <a:xfrm>
            <a:off x="1836420" y="666882"/>
            <a:ext cx="6757988" cy="596900"/>
          </a:xfrm>
        </p:spPr>
        <p:txBody>
          <a:bodyPr anchor="ctr"/>
          <a:lstStyle>
            <a:lvl1pPr marL="0" indent="0">
              <a:buNone/>
              <a:defRPr baseline="0">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tekst in</a:t>
            </a:r>
          </a:p>
        </p:txBody>
      </p:sp>
      <p:sp>
        <p:nvSpPr>
          <p:cNvPr id="5" name="Tijdelijke aanduiding voor afbeelding 4">
            <a:extLst>
              <a:ext uri="{FF2B5EF4-FFF2-40B4-BE49-F238E27FC236}">
                <a16:creationId xmlns:a16="http://schemas.microsoft.com/office/drawing/2014/main" id="{A81C04DB-1ED0-43E0-AAD9-EADD9C1D67DE}"/>
              </a:ext>
            </a:extLst>
          </p:cNvPr>
          <p:cNvSpPr>
            <a:spLocks noGrp="1"/>
          </p:cNvSpPr>
          <p:nvPr>
            <p:ph type="pic" sz="quarter" idx="16"/>
          </p:nvPr>
        </p:nvSpPr>
        <p:spPr>
          <a:xfrm>
            <a:off x="1873453" y="1559955"/>
            <a:ext cx="669925" cy="6696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sz="800"/>
            </a:lvl1pPr>
          </a:lstStyle>
          <a:p>
            <a:r>
              <a:rPr lang="nl-NL"/>
              <a:t>Klik op het pictogram als u een afbeelding wilt toevoegen</a:t>
            </a:r>
            <a:endParaRPr lang="nl-NL" dirty="0"/>
          </a:p>
        </p:txBody>
      </p:sp>
      <p:sp>
        <p:nvSpPr>
          <p:cNvPr id="24" name="Tijdelijke aanduiding voor afbeelding 4">
            <a:extLst>
              <a:ext uri="{FF2B5EF4-FFF2-40B4-BE49-F238E27FC236}">
                <a16:creationId xmlns:a16="http://schemas.microsoft.com/office/drawing/2014/main" id="{19A1C287-7FBB-44F0-A130-AC725F58266D}"/>
              </a:ext>
            </a:extLst>
          </p:cNvPr>
          <p:cNvSpPr>
            <a:spLocks noGrp="1"/>
          </p:cNvSpPr>
          <p:nvPr>
            <p:ph type="pic" sz="quarter" idx="17"/>
          </p:nvPr>
        </p:nvSpPr>
        <p:spPr>
          <a:xfrm>
            <a:off x="1873453" y="2322610"/>
            <a:ext cx="669925" cy="6696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sz="800"/>
            </a:lvl1pPr>
          </a:lstStyle>
          <a:p>
            <a:r>
              <a:rPr lang="nl-NL"/>
              <a:t>Klik op het pictogram als u een afbeelding wilt toevoegen</a:t>
            </a:r>
            <a:endParaRPr lang="nl-NL" dirty="0"/>
          </a:p>
        </p:txBody>
      </p:sp>
      <p:sp>
        <p:nvSpPr>
          <p:cNvPr id="25" name="Tijdelijke aanduiding voor afbeelding 4">
            <a:extLst>
              <a:ext uri="{FF2B5EF4-FFF2-40B4-BE49-F238E27FC236}">
                <a16:creationId xmlns:a16="http://schemas.microsoft.com/office/drawing/2014/main" id="{24F43588-F18E-44AF-B1F5-02DC0BD53BC2}"/>
              </a:ext>
            </a:extLst>
          </p:cNvPr>
          <p:cNvSpPr>
            <a:spLocks noGrp="1"/>
          </p:cNvSpPr>
          <p:nvPr>
            <p:ph type="pic" sz="quarter" idx="18"/>
          </p:nvPr>
        </p:nvSpPr>
        <p:spPr>
          <a:xfrm>
            <a:off x="1867116" y="3085265"/>
            <a:ext cx="669925" cy="6696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sz="800"/>
            </a:lvl1pPr>
          </a:lstStyle>
          <a:p>
            <a:r>
              <a:rPr lang="nl-NL"/>
              <a:t>Klik op het pictogram als u een afbeelding wilt toevoegen</a:t>
            </a:r>
            <a:endParaRPr lang="nl-NL" dirty="0"/>
          </a:p>
        </p:txBody>
      </p:sp>
      <p:sp>
        <p:nvSpPr>
          <p:cNvPr id="26" name="Tijdelijke aanduiding voor afbeelding 4">
            <a:extLst>
              <a:ext uri="{FF2B5EF4-FFF2-40B4-BE49-F238E27FC236}">
                <a16:creationId xmlns:a16="http://schemas.microsoft.com/office/drawing/2014/main" id="{31508E86-A30C-4466-B18E-FFFDF994FFB4}"/>
              </a:ext>
            </a:extLst>
          </p:cNvPr>
          <p:cNvSpPr>
            <a:spLocks noGrp="1"/>
          </p:cNvSpPr>
          <p:nvPr>
            <p:ph type="pic" sz="quarter" idx="19"/>
          </p:nvPr>
        </p:nvSpPr>
        <p:spPr>
          <a:xfrm>
            <a:off x="1867116" y="3847920"/>
            <a:ext cx="669925" cy="6696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sz="800"/>
            </a:lvl1pPr>
          </a:lstStyle>
          <a:p>
            <a:r>
              <a:rPr lang="nl-NL"/>
              <a:t>Klik op het pictogram als u een afbeelding wilt toevoegen</a:t>
            </a:r>
            <a:endParaRPr lang="nl-NL" dirty="0"/>
          </a:p>
        </p:txBody>
      </p:sp>
      <p:sp>
        <p:nvSpPr>
          <p:cNvPr id="27" name="Tijdelijke aanduiding voor afbeelding 4">
            <a:extLst>
              <a:ext uri="{FF2B5EF4-FFF2-40B4-BE49-F238E27FC236}">
                <a16:creationId xmlns:a16="http://schemas.microsoft.com/office/drawing/2014/main" id="{D045F36A-E19B-4CD5-8B64-9810785A9246}"/>
              </a:ext>
            </a:extLst>
          </p:cNvPr>
          <p:cNvSpPr>
            <a:spLocks noGrp="1"/>
          </p:cNvSpPr>
          <p:nvPr>
            <p:ph type="pic" sz="quarter" idx="20"/>
          </p:nvPr>
        </p:nvSpPr>
        <p:spPr>
          <a:xfrm>
            <a:off x="1867116" y="4610575"/>
            <a:ext cx="669925" cy="6696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sz="800"/>
            </a:lvl1pPr>
          </a:lstStyle>
          <a:p>
            <a:r>
              <a:rPr lang="nl-NL"/>
              <a:t>Klik op het pictogram als u een afbeelding wilt toevoegen</a:t>
            </a:r>
            <a:endParaRPr lang="nl-NL" dirty="0"/>
          </a:p>
        </p:txBody>
      </p:sp>
      <p:sp>
        <p:nvSpPr>
          <p:cNvPr id="28" name="Tijdelijke aanduiding voor afbeelding 4">
            <a:extLst>
              <a:ext uri="{FF2B5EF4-FFF2-40B4-BE49-F238E27FC236}">
                <a16:creationId xmlns:a16="http://schemas.microsoft.com/office/drawing/2014/main" id="{809CCC3E-8CB7-42D3-BFCA-A01F4916E814}"/>
              </a:ext>
            </a:extLst>
          </p:cNvPr>
          <p:cNvSpPr>
            <a:spLocks noGrp="1"/>
          </p:cNvSpPr>
          <p:nvPr>
            <p:ph type="pic" sz="quarter" idx="21"/>
          </p:nvPr>
        </p:nvSpPr>
        <p:spPr>
          <a:xfrm>
            <a:off x="1867116" y="5373232"/>
            <a:ext cx="669925" cy="669600"/>
          </a:xfrm>
          <a:blipFill>
            <a:blip r:embed="rId4">
              <a:extLst>
                <a:ext uri="{96DAC541-7B7A-43D3-8B79-37D633B846F1}">
                  <asvg:svgBlip xmlns:asvg="http://schemas.microsoft.com/office/drawing/2016/SVG/main" r:embed="rId5"/>
                </a:ext>
              </a:extLst>
            </a:blip>
            <a:stretch>
              <a:fillRect/>
            </a:stretch>
          </a:blipFill>
        </p:spPr>
        <p:txBody>
          <a:bodyPr>
            <a:normAutofit/>
          </a:bodyPr>
          <a:lstStyle>
            <a:lvl1pPr>
              <a:defRPr sz="800"/>
            </a:lvl1pPr>
          </a:lstStyle>
          <a:p>
            <a:r>
              <a:rPr lang="nl-NL"/>
              <a:t>Klik op het pictogram als u een afbeelding wilt toevoegen</a:t>
            </a:r>
            <a:endParaRPr lang="nl-NL" dirty="0"/>
          </a:p>
        </p:txBody>
      </p:sp>
      <p:sp>
        <p:nvSpPr>
          <p:cNvPr id="30" name="Tijdelijke aanduiding voor tekst 16">
            <a:extLst>
              <a:ext uri="{FF2B5EF4-FFF2-40B4-BE49-F238E27FC236}">
                <a16:creationId xmlns:a16="http://schemas.microsoft.com/office/drawing/2014/main" id="{1DB3C90C-A87E-46C7-A3F3-7AAACC24F0AE}"/>
              </a:ext>
            </a:extLst>
          </p:cNvPr>
          <p:cNvSpPr>
            <a:spLocks noGrp="1"/>
          </p:cNvSpPr>
          <p:nvPr>
            <p:ph type="body" sz="quarter" idx="22" hasCustomPrompt="1"/>
          </p:nvPr>
        </p:nvSpPr>
        <p:spPr>
          <a:xfrm>
            <a:off x="2705290" y="5397767"/>
            <a:ext cx="6757988" cy="596900"/>
          </a:xfrm>
        </p:spPr>
        <p:txBody>
          <a:bodyPr anchor="ctr"/>
          <a:lstStyle>
            <a:lvl1pPr marL="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tekst in </a:t>
            </a:r>
          </a:p>
        </p:txBody>
      </p:sp>
    </p:spTree>
    <p:extLst>
      <p:ext uri="{BB962C8B-B14F-4D97-AF65-F5344CB8AC3E}">
        <p14:creationId xmlns:p14="http://schemas.microsoft.com/office/powerpoint/2010/main" val="182438365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14:presetBounceEnd="6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14:presetBounceEnd="6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accel="64000" fill="hold" grpId="0" nodeType="clickEffect" p14:presetBounceEnd="62000">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14:bounceEnd="62000">
                                          <p:cBhvr additive="base">
                                            <p:cTn id="17" dur="500" fill="hold"/>
                                            <p:tgtEl>
                                              <p:spTgt spid="5"/>
                                            </p:tgtEl>
                                            <p:attrNameLst>
                                              <p:attrName>ppt_x</p:attrName>
                                            </p:attrNameLst>
                                          </p:cBhvr>
                                          <p:tavLst>
                                            <p:tav tm="0">
                                              <p:val>
                                                <p:strVal val="0-#ppt_w/2"/>
                                              </p:val>
                                            </p:tav>
                                            <p:tav tm="100000">
                                              <p:val>
                                                <p:strVal val="#ppt_x"/>
                                              </p:val>
                                            </p:tav>
                                          </p:tavLst>
                                        </p:anim>
                                        <p:anim calcmode="lin" valueType="num" p14:bounceEnd="62000">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accel="54000" fill="hold" grpId="0" nodeType="withEffect" p14:presetBounceEnd="60000">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14:bounceEnd="60000">
                                          <p:cBhvr additive="base">
                                            <p:cTn id="21" dur="500" fill="hold"/>
                                            <p:tgtEl>
                                              <p:spTgt spid="17">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2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64000" fill="hold" grpId="0" nodeType="clickEffect" p14:presetBounceEnd="62000">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14:bounceEnd="62000">
                                          <p:cBhvr additive="base">
                                            <p:cTn id="27" dur="500" fill="hold"/>
                                            <p:tgtEl>
                                              <p:spTgt spid="24"/>
                                            </p:tgtEl>
                                            <p:attrNameLst>
                                              <p:attrName>ppt_x</p:attrName>
                                            </p:attrNameLst>
                                          </p:cBhvr>
                                          <p:tavLst>
                                            <p:tav tm="0">
                                              <p:val>
                                                <p:strVal val="0-#ppt_w/2"/>
                                              </p:val>
                                            </p:tav>
                                            <p:tav tm="100000">
                                              <p:val>
                                                <p:strVal val="#ppt_x"/>
                                              </p:val>
                                            </p:tav>
                                          </p:tavLst>
                                        </p:anim>
                                        <p:anim calcmode="lin" valueType="num" p14:bounceEnd="62000">
                                          <p:cBhvr additive="base">
                                            <p:cTn id="28" dur="500" fill="hold"/>
                                            <p:tgtEl>
                                              <p:spTgt spid="24"/>
                                            </p:tgtEl>
                                            <p:attrNameLst>
                                              <p:attrName>ppt_y</p:attrName>
                                            </p:attrNameLst>
                                          </p:cBhvr>
                                          <p:tavLst>
                                            <p:tav tm="0">
                                              <p:val>
                                                <p:strVal val="#ppt_y"/>
                                              </p:val>
                                            </p:tav>
                                            <p:tav tm="100000">
                                              <p:val>
                                                <p:strVal val="#ppt_y"/>
                                              </p:val>
                                            </p:tav>
                                          </p:tavLst>
                                        </p:anim>
                                      </p:childTnLst>
                                    </p:cTn>
                                  </p:par>
                                  <p:par>
                                    <p:cTn id="29" presetID="2" presetClass="entr" presetSubtype="8" accel="54000" fill="hold" grpId="0" nodeType="withEffect" p14:presetBounceEnd="60000">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14:bounceEnd="60000">
                                          <p:cBhvr additive="base">
                                            <p:cTn id="31" dur="500" fill="hold"/>
                                            <p:tgtEl>
                                              <p:spTgt spid="18">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3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accel="64000" fill="hold" grpId="0" nodeType="clickEffect" p14:presetBounceEnd="62000">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14:bounceEnd="62000">
                                          <p:cBhvr additive="base">
                                            <p:cTn id="37" dur="500" fill="hold"/>
                                            <p:tgtEl>
                                              <p:spTgt spid="25"/>
                                            </p:tgtEl>
                                            <p:attrNameLst>
                                              <p:attrName>ppt_x</p:attrName>
                                            </p:attrNameLst>
                                          </p:cBhvr>
                                          <p:tavLst>
                                            <p:tav tm="0">
                                              <p:val>
                                                <p:strVal val="0-#ppt_w/2"/>
                                              </p:val>
                                            </p:tav>
                                            <p:tav tm="100000">
                                              <p:val>
                                                <p:strVal val="#ppt_x"/>
                                              </p:val>
                                            </p:tav>
                                          </p:tavLst>
                                        </p:anim>
                                        <p:anim calcmode="lin" valueType="num" p14:bounceEnd="62000">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accel="54000" fill="hold" grpId="0" nodeType="withEffect" p14:presetBounceEnd="60000">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14:bounceEnd="60000">
                                          <p:cBhvr additive="base">
                                            <p:cTn id="41" dur="500" fill="hold"/>
                                            <p:tgtEl>
                                              <p:spTgt spid="19">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4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accel="64000" fill="hold" grpId="0" nodeType="clickEffect" p14:presetBounceEnd="62000">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14:bounceEnd="62000">
                                          <p:cBhvr additive="base">
                                            <p:cTn id="47" dur="500" fill="hold"/>
                                            <p:tgtEl>
                                              <p:spTgt spid="26"/>
                                            </p:tgtEl>
                                            <p:attrNameLst>
                                              <p:attrName>ppt_x</p:attrName>
                                            </p:attrNameLst>
                                          </p:cBhvr>
                                          <p:tavLst>
                                            <p:tav tm="0">
                                              <p:val>
                                                <p:strVal val="0-#ppt_w/2"/>
                                              </p:val>
                                            </p:tav>
                                            <p:tav tm="100000">
                                              <p:val>
                                                <p:strVal val="#ppt_x"/>
                                              </p:val>
                                            </p:tav>
                                          </p:tavLst>
                                        </p:anim>
                                        <p:anim calcmode="lin" valueType="num" p14:bounceEnd="62000">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accel="54000" fill="hold" grpId="0" nodeType="withEffect" p14:presetBounceEnd="60000">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 calcmode="lin" valueType="num" p14:bounceEnd="60000">
                                          <p:cBhvr additive="base">
                                            <p:cTn id="51" dur="500" fill="hold"/>
                                            <p:tgtEl>
                                              <p:spTgt spid="20">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52"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accel="64000" fill="hold" grpId="0" nodeType="clickEffect" p14:presetBounceEnd="62000">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14:bounceEnd="62000">
                                          <p:cBhvr additive="base">
                                            <p:cTn id="57" dur="500" fill="hold"/>
                                            <p:tgtEl>
                                              <p:spTgt spid="27"/>
                                            </p:tgtEl>
                                            <p:attrNameLst>
                                              <p:attrName>ppt_x</p:attrName>
                                            </p:attrNameLst>
                                          </p:cBhvr>
                                          <p:tavLst>
                                            <p:tav tm="0">
                                              <p:val>
                                                <p:strVal val="0-#ppt_w/2"/>
                                              </p:val>
                                            </p:tav>
                                            <p:tav tm="100000">
                                              <p:val>
                                                <p:strVal val="#ppt_x"/>
                                              </p:val>
                                            </p:tav>
                                          </p:tavLst>
                                        </p:anim>
                                        <p:anim calcmode="lin" valueType="num" p14:bounceEnd="62000">
                                          <p:cBhvr additive="base">
                                            <p:cTn id="58" dur="500" fill="hold"/>
                                            <p:tgtEl>
                                              <p:spTgt spid="27"/>
                                            </p:tgtEl>
                                            <p:attrNameLst>
                                              <p:attrName>ppt_y</p:attrName>
                                            </p:attrNameLst>
                                          </p:cBhvr>
                                          <p:tavLst>
                                            <p:tav tm="0">
                                              <p:val>
                                                <p:strVal val="#ppt_y"/>
                                              </p:val>
                                            </p:tav>
                                            <p:tav tm="100000">
                                              <p:val>
                                                <p:strVal val="#ppt_y"/>
                                              </p:val>
                                            </p:tav>
                                          </p:tavLst>
                                        </p:anim>
                                      </p:childTnLst>
                                    </p:cTn>
                                  </p:par>
                                  <p:par>
                                    <p:cTn id="59" presetID="2" presetClass="entr" presetSubtype="8" accel="54000" fill="hold" grpId="0" nodeType="withEffect" p14:presetBounceEnd="60000">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 calcmode="lin" valueType="num" p14:bounceEnd="60000">
                                          <p:cBhvr additive="base">
                                            <p:cTn id="61" dur="500" fill="hold"/>
                                            <p:tgtEl>
                                              <p:spTgt spid="22">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62"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accel="64000" fill="hold" grpId="0" nodeType="clickEffect" p14:presetBounceEnd="62000">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14:bounceEnd="62000">
                                          <p:cBhvr additive="base">
                                            <p:cTn id="67" dur="500" fill="hold"/>
                                            <p:tgtEl>
                                              <p:spTgt spid="28"/>
                                            </p:tgtEl>
                                            <p:attrNameLst>
                                              <p:attrName>ppt_x</p:attrName>
                                            </p:attrNameLst>
                                          </p:cBhvr>
                                          <p:tavLst>
                                            <p:tav tm="0">
                                              <p:val>
                                                <p:strVal val="0-#ppt_w/2"/>
                                              </p:val>
                                            </p:tav>
                                            <p:tav tm="100000">
                                              <p:val>
                                                <p:strVal val="#ppt_x"/>
                                              </p:val>
                                            </p:tav>
                                          </p:tavLst>
                                        </p:anim>
                                        <p:anim calcmode="lin" valueType="num" p14:bounceEnd="62000">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 presetClass="entr" presetSubtype="8" accel="54000" fill="hold" grpId="0" nodeType="withEffect" p14:presetBounceEnd="60000">
                                      <p:stCondLst>
                                        <p:cond delay="0"/>
                                      </p:stCondLst>
                                      <p:childTnLst>
                                        <p:set>
                                          <p:cBhvr>
                                            <p:cTn id="70" dur="1" fill="hold">
                                              <p:stCondLst>
                                                <p:cond delay="0"/>
                                              </p:stCondLst>
                                            </p:cTn>
                                            <p:tgtEl>
                                              <p:spTgt spid="30">
                                                <p:txEl>
                                                  <p:pRg st="0" end="0"/>
                                                </p:txEl>
                                              </p:spTgt>
                                            </p:tgtEl>
                                            <p:attrNameLst>
                                              <p:attrName>style.visibility</p:attrName>
                                            </p:attrNameLst>
                                          </p:cBhvr>
                                          <p:to>
                                            <p:strVal val="visible"/>
                                          </p:to>
                                        </p:set>
                                        <p:anim calcmode="lin" valueType="num" p14:bounceEnd="60000">
                                          <p:cBhvr additive="base">
                                            <p:cTn id="71" dur="500" fill="hold"/>
                                            <p:tgtEl>
                                              <p:spTgt spid="30">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72"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60000">
                          <p:cBhvr additive="base">
                            <p:cTn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60000">
                          <p:cBhvr additive="base">
                            <p:cTn dur="500" fill="hold"/>
                            <p:tgtEl>
                              <p:spTgt spid="18"/>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60000">
                          <p:cBhvr additive="base">
                            <p:cTn dur="500" fill="hold"/>
                            <p:tgtEl>
                              <p:spTgt spid="19"/>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60000">
                          <p:cBhvr additive="base">
                            <p:cTn dur="500" fill="hold"/>
                            <p:tgtEl>
                              <p:spTgt spid="20"/>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22"/>
                            </p:tgtEl>
                            <p:attrNameLst>
                              <p:attrName>style.visibility</p:attrName>
                            </p:attrNameLst>
                          </p:cBhvr>
                          <p:to>
                            <p:strVal val="visible"/>
                          </p:to>
                        </p:set>
                        <p:anim calcmode="lin" valueType="num" p14:bounceEnd="60000">
                          <p:cBhvr additive="base">
                            <p:cTn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5" grpId="0" animBg="1"/>
          <p:bldP spid="24" grpId="0" animBg="1"/>
          <p:bldP spid="25" grpId="0" animBg="1"/>
          <p:bldP spid="26" grpId="0" animBg="1"/>
          <p:bldP spid="27" grpId="0" animBg="1"/>
          <p:bldP spid="28" grpId="0" animBg="1"/>
          <p:bldP spid="30"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30"/>
                            </p:tgtEl>
                            <p:attrNameLst>
                              <p:attrName>style.visibility</p:attrName>
                            </p:attrNameLst>
                          </p:cBhvr>
                          <p:to>
                            <p:strVal val="visible"/>
                          </p:to>
                        </p:set>
                        <p:anim calcmode="lin" valueType="num" p14:bounceEnd="60000">
                          <p:cBhvr additive="base">
                            <p:cTn dur="500" fill="hold"/>
                            <p:tgtEl>
                              <p:spTgt spid="30"/>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accel="64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accel="5400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cBhvr additive="base">
                                            <p:cTn id="21"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6400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0-#ppt_w/2"/>
                                              </p:val>
                                            </p:tav>
                                            <p:tav tm="100000">
                                              <p:val>
                                                <p:strVal val="#ppt_x"/>
                                              </p:val>
                                            </p:tav>
                                          </p:tavLst>
                                        </p:anim>
                                        <p:anim calcmode="lin" valueType="num">
                                          <p:cBhvr additive="base">
                                            <p:cTn id="28" dur="500" fill="hold"/>
                                            <p:tgtEl>
                                              <p:spTgt spid="24"/>
                                            </p:tgtEl>
                                            <p:attrNameLst>
                                              <p:attrName>ppt_y</p:attrName>
                                            </p:attrNameLst>
                                          </p:cBhvr>
                                          <p:tavLst>
                                            <p:tav tm="0">
                                              <p:val>
                                                <p:strVal val="#ppt_y"/>
                                              </p:val>
                                            </p:tav>
                                            <p:tav tm="100000">
                                              <p:val>
                                                <p:strVal val="#ppt_y"/>
                                              </p:val>
                                            </p:tav>
                                          </p:tavLst>
                                        </p:anim>
                                      </p:childTnLst>
                                    </p:cTn>
                                  </p:par>
                                  <p:par>
                                    <p:cTn id="29" presetID="2" presetClass="entr" presetSubtype="8" accel="5400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 calcmode="lin" valueType="num">
                                          <p:cBhvr additive="base">
                                            <p:cTn id="31"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accel="6400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8" accel="54000" fill="hold" grpId="0" nodeType="with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accel="6400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0-#ppt_w/2"/>
                                              </p:val>
                                            </p:tav>
                                            <p:tav tm="100000">
                                              <p:val>
                                                <p:strVal val="#ppt_x"/>
                                              </p:val>
                                            </p:tav>
                                          </p:tavLst>
                                        </p:anim>
                                        <p:anim calcmode="lin" valueType="num">
                                          <p:cBhvr additive="base">
                                            <p:cTn id="48" dur="5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8" accel="54000" fill="hold" grpId="0" nodeType="with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 calcmode="lin" valueType="num">
                                          <p:cBhvr additive="base">
                                            <p:cTn id="5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accel="6400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0-#ppt_w/2"/>
                                              </p:val>
                                            </p:tav>
                                            <p:tav tm="100000">
                                              <p:val>
                                                <p:strVal val="#ppt_x"/>
                                              </p:val>
                                            </p:tav>
                                          </p:tavLst>
                                        </p:anim>
                                        <p:anim calcmode="lin" valueType="num">
                                          <p:cBhvr additive="base">
                                            <p:cTn id="58" dur="500" fill="hold"/>
                                            <p:tgtEl>
                                              <p:spTgt spid="27"/>
                                            </p:tgtEl>
                                            <p:attrNameLst>
                                              <p:attrName>ppt_y</p:attrName>
                                            </p:attrNameLst>
                                          </p:cBhvr>
                                          <p:tavLst>
                                            <p:tav tm="0">
                                              <p:val>
                                                <p:strVal val="#ppt_y"/>
                                              </p:val>
                                            </p:tav>
                                            <p:tav tm="100000">
                                              <p:val>
                                                <p:strVal val="#ppt_y"/>
                                              </p:val>
                                            </p:tav>
                                          </p:tavLst>
                                        </p:anim>
                                      </p:childTnLst>
                                    </p:cTn>
                                  </p:par>
                                  <p:par>
                                    <p:cTn id="59" presetID="2" presetClass="entr" presetSubtype="8" accel="54000" fill="hold" grpId="0" nodeType="with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 calcmode="lin" valueType="num">
                                          <p:cBhvr additive="base">
                                            <p:cTn id="61"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accel="6400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0-#ppt_w/2"/>
                                              </p:val>
                                            </p:tav>
                                            <p:tav tm="100000">
                                              <p:val>
                                                <p:strVal val="#ppt_x"/>
                                              </p:val>
                                            </p:tav>
                                          </p:tavLst>
                                        </p:anim>
                                        <p:anim calcmode="lin" valueType="num">
                                          <p:cBhvr additive="base">
                                            <p:cTn id="68" dur="500" fill="hold"/>
                                            <p:tgtEl>
                                              <p:spTgt spid="28"/>
                                            </p:tgtEl>
                                            <p:attrNameLst>
                                              <p:attrName>ppt_y</p:attrName>
                                            </p:attrNameLst>
                                          </p:cBhvr>
                                          <p:tavLst>
                                            <p:tav tm="0">
                                              <p:val>
                                                <p:strVal val="#ppt_y"/>
                                              </p:val>
                                            </p:tav>
                                            <p:tav tm="100000">
                                              <p:val>
                                                <p:strVal val="#ppt_y"/>
                                              </p:val>
                                            </p:tav>
                                          </p:tavLst>
                                        </p:anim>
                                      </p:childTnLst>
                                    </p:cTn>
                                  </p:par>
                                  <p:par>
                                    <p:cTn id="69" presetID="2" presetClass="entr" presetSubtype="8" accel="54000" fill="hold" grpId="0" nodeType="withEffect">
                                      <p:stCondLst>
                                        <p:cond delay="0"/>
                                      </p:stCondLst>
                                      <p:childTnLst>
                                        <p:set>
                                          <p:cBhvr>
                                            <p:cTn id="70" dur="1" fill="hold">
                                              <p:stCondLst>
                                                <p:cond delay="0"/>
                                              </p:stCondLst>
                                            </p:cTn>
                                            <p:tgtEl>
                                              <p:spTgt spid="30">
                                                <p:txEl>
                                                  <p:pRg st="0" end="0"/>
                                                </p:txEl>
                                              </p:spTgt>
                                            </p:tgtEl>
                                            <p:attrNameLst>
                                              <p:attrName>style.visibility</p:attrName>
                                            </p:attrNameLst>
                                          </p:cBhvr>
                                          <p:to>
                                            <p:strVal val="visible"/>
                                          </p:to>
                                        </p:set>
                                        <p:anim calcmode="lin" valueType="num">
                                          <p:cBhvr additive="base">
                                            <p:cTn id="71" dur="5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8" accel="54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accel="54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accel="54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8" accel="54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5" grpId="0" animBg="1"/>
          <p:bldP spid="24" grpId="0" animBg="1"/>
          <p:bldP spid="25" grpId="0" animBg="1"/>
          <p:bldP spid="26" grpId="0" animBg="1"/>
          <p:bldP spid="27" grpId="0" animBg="1"/>
          <p:bldP spid="28" grpId="0" animBg="1"/>
          <p:bldP spid="30" grpId="0" build="p">
            <p:tmplLst>
              <p:tmpl lvl="1">
                <p:tnLst>
                  <p:par>
                    <p:cTn presetID="2" presetClass="entr" presetSubtype="8" accel="54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en tekst">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71D2CD75-4155-4871-9E64-D24509323F0D}"/>
              </a:ext>
            </a:extLst>
          </p:cNvPr>
          <p:cNvSpPr>
            <a:spLocks noGrp="1"/>
          </p:cNvSpPr>
          <p:nvPr>
            <p:ph type="pic" sz="quarter" idx="10"/>
          </p:nvPr>
        </p:nvSpPr>
        <p:spPr>
          <a:xfrm>
            <a:off x="0" y="0"/>
            <a:ext cx="12192000" cy="3429000"/>
          </a:xfrm>
        </p:spPr>
        <p:txBody>
          <a:bodyPr/>
          <a:lstStyle/>
          <a:p>
            <a:r>
              <a:rPr lang="nl-NL"/>
              <a:t>Klik op het pictogram als u een afbeelding wilt toevoegen</a:t>
            </a:r>
          </a:p>
        </p:txBody>
      </p:sp>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ijdelijke aanduiding voor afbeelding 15">
            <a:extLst>
              <a:ext uri="{FF2B5EF4-FFF2-40B4-BE49-F238E27FC236}">
                <a16:creationId xmlns:a16="http://schemas.microsoft.com/office/drawing/2014/main" id="{B0CD005F-7652-4DAF-A4D6-9598CC6DBB4A}"/>
              </a:ext>
            </a:extLst>
          </p:cNvPr>
          <p:cNvSpPr>
            <a:spLocks noGrp="1" noChangeAspect="1"/>
          </p:cNvSpPr>
          <p:nvPr>
            <p:ph type="pic" sz="quarter" idx="14" hasCustomPrompt="1"/>
          </p:nvPr>
        </p:nvSpPr>
        <p:spPr>
          <a:xfrm>
            <a:off x="11294997" y="3044006"/>
            <a:ext cx="1407600" cy="770400"/>
          </a:xfrm>
          <a:prstGeom prst="rect">
            <a:avLst/>
          </a:prstGeom>
          <a:blipFill>
            <a:blip r:embed="rId2"/>
            <a:stretch>
              <a:fillRect/>
            </a:stretch>
          </a:blipFill>
        </p:spPr>
        <p:txBody>
          <a:bodyPr/>
          <a:lstStyle>
            <a:lvl1pPr marL="0" indent="0">
              <a:buNone/>
              <a:defRPr sz="1000"/>
            </a:lvl1pPr>
          </a:lstStyle>
          <a:p>
            <a:r>
              <a:rPr lang="nl-NL" dirty="0"/>
              <a:t>Laat mij staan!</a:t>
            </a:r>
          </a:p>
        </p:txBody>
      </p:sp>
      <p:sp>
        <p:nvSpPr>
          <p:cNvPr id="5" name="Tijdelijke aanduiding voor tekst 4">
            <a:extLst>
              <a:ext uri="{FF2B5EF4-FFF2-40B4-BE49-F238E27FC236}">
                <a16:creationId xmlns:a16="http://schemas.microsoft.com/office/drawing/2014/main" id="{64E24D92-024C-4CA8-A95B-C327CA1E68FB}"/>
              </a:ext>
            </a:extLst>
          </p:cNvPr>
          <p:cNvSpPr>
            <a:spLocks noGrp="1"/>
          </p:cNvSpPr>
          <p:nvPr>
            <p:ph type="body" sz="quarter" idx="15" hasCustomPrompt="1"/>
          </p:nvPr>
        </p:nvSpPr>
        <p:spPr>
          <a:xfrm>
            <a:off x="986589" y="3934747"/>
            <a:ext cx="10308408" cy="2393864"/>
          </a:xfrm>
        </p:spPr>
        <p:txBody>
          <a:bodyPr>
            <a:normAutofit/>
          </a:bodyPr>
          <a:lstStyle>
            <a:lvl1pPr marL="0" indent="0" algn="ctr">
              <a:buNone/>
              <a:defRPr sz="4800">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nl-NL" dirty="0"/>
              <a:t>Vul hier een mooie </a:t>
            </a:r>
          </a:p>
          <a:p>
            <a:pPr lvl="0"/>
            <a:r>
              <a:rPr lang="nl-NL" dirty="0"/>
              <a:t>tekst in!</a:t>
            </a:r>
          </a:p>
        </p:txBody>
      </p:sp>
    </p:spTree>
    <p:extLst>
      <p:ext uri="{BB962C8B-B14F-4D97-AF65-F5344CB8AC3E}">
        <p14:creationId xmlns:p14="http://schemas.microsoft.com/office/powerpoint/2010/main" val="415111543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60000" fill="hold" grpId="0" nodeType="with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accel="58000" fill="hold" grpId="0" nodeType="afterEffect" nodePh="1" p14:presetBounceEnd="60000">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 calcmode="lin" valueType="num" p14:bounceEnd="60000">
                                          <p:cBhvr additive="base">
                                            <p:cTn id="12" dur="500" fill="hold"/>
                                            <p:tgtEl>
                                              <p:spTgt spid="3"/>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8000" fill="hold" grpId="0" nodeType="afterEffect" p14:presetBounceEnd="60000">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14:bounceEnd="60000">
                                          <p:cBhvr additive="base">
                                            <p:cTn id="17" dur="500" fill="hold"/>
                                            <p:tgtEl>
                                              <p:spTgt spid="5">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1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58000" fill="hold" grpId="0" nodeType="afterEffect" p14:presetBounceEnd="60000">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14:bounceEnd="60000">
                                          <p:cBhvr additive="base">
                                            <p:cTn id="22" dur="500" fill="hold"/>
                                            <p:tgtEl>
                                              <p:spTgt spid="5">
                                                <p:txEl>
                                                  <p:pRg st="1" end="1"/>
                                                </p:txEl>
                                              </p:spTgt>
                                            </p:tgtEl>
                                            <p:attrNameLst>
                                              <p:attrName>ppt_x</p:attrName>
                                            </p:attrNameLst>
                                          </p:cBhvr>
                                          <p:tavLst>
                                            <p:tav tm="0">
                                              <p:val>
                                                <p:strVal val="0-#ppt_w/2"/>
                                              </p:val>
                                            </p:tav>
                                            <p:tav tm="100000">
                                              <p:val>
                                                <p:strVal val="#ppt_x"/>
                                              </p:val>
                                            </p:tav>
                                          </p:tavLst>
                                        </p:anim>
                                        <p:anim calcmode="lin" valueType="num" p14:bounceEnd="60000">
                                          <p:cBhvr additive="base">
                                            <p:cTn id="2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animBg="1"/>
          <p:bldP spid="5" grpId="0" build="allAtOnce">
            <p:tmplLst>
              <p:tmpl lvl="1">
                <p:tnLst>
                  <p:par>
                    <p:cTn presetID="2" presetClass="entr" presetSubtype="8" accel="58000" fill="hold" nodeType="afterEffect" p14:presetBounceEnd="60000">
                      <p:stCondLst>
                        <p:cond delay="0"/>
                      </p:stCondLst>
                      <p:childTnLst>
                        <p:set>
                          <p:cBhvr>
                            <p:cTn dur="1" fill="hold">
                              <p:stCondLst>
                                <p:cond delay="0"/>
                              </p:stCondLst>
                            </p:cTn>
                            <p:tgtEl>
                              <p:spTgt spid="5"/>
                            </p:tgtEl>
                            <p:attrNameLst>
                              <p:attrName>style.visibility</p:attrName>
                            </p:attrNameLst>
                          </p:cBhvr>
                          <p:to>
                            <p:strVal val="visible"/>
                          </p:to>
                        </p:set>
                        <p:anim calcmode="lin" valueType="num" p14:bounceEnd="60000">
                          <p:cBhvr additive="base">
                            <p:cTn dur="500" fill="hold"/>
                            <p:tgtEl>
                              <p:spTgt spid="5"/>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6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accel="58000" fill="hold" grpId="0" nodeType="afterEffect" nodePh="1">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8000" fill="hold" grpId="0"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 calcmode="lin" valueType="num">
                                          <p:cBhvr additive="base">
                                            <p:cTn id="1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58000" fill="hold" grpId="0" nodeType="after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 calcmode="lin" valueType="num">
                                          <p:cBhvr additive="base">
                                            <p:cTn id="22"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animBg="1"/>
          <p:bldP spid="5" grpId="0" build="allAtOnce">
            <p:tmplLst>
              <p:tmpl lvl="1">
                <p:tnLst>
                  <p:par>
                    <p:cTn presetID="2" presetClass="entr" presetSubtype="8" accel="58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to, tekst en icoon">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71D2CD75-4155-4871-9E64-D24509323F0D}"/>
              </a:ext>
            </a:extLst>
          </p:cNvPr>
          <p:cNvSpPr>
            <a:spLocks noGrp="1"/>
          </p:cNvSpPr>
          <p:nvPr>
            <p:ph type="pic" sz="quarter" idx="10"/>
          </p:nvPr>
        </p:nvSpPr>
        <p:spPr>
          <a:xfrm>
            <a:off x="0" y="0"/>
            <a:ext cx="12192000" cy="3429000"/>
          </a:xfrm>
        </p:spPr>
        <p:txBody>
          <a:bodyPr/>
          <a:lstStyle/>
          <a:p>
            <a:r>
              <a:rPr lang="nl-NL"/>
              <a:t>Klik op het pictogram als u een afbeelding wilt toevoegen</a:t>
            </a:r>
            <a:endParaRPr lang="nl-NL" dirty="0"/>
          </a:p>
        </p:txBody>
      </p:sp>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ijdelijke aanduiding voor afbeelding 3">
            <a:extLst>
              <a:ext uri="{FF2B5EF4-FFF2-40B4-BE49-F238E27FC236}">
                <a16:creationId xmlns:a16="http://schemas.microsoft.com/office/drawing/2014/main" id="{77C18895-F62F-4F35-93E8-E1EF4882E005}"/>
              </a:ext>
            </a:extLst>
          </p:cNvPr>
          <p:cNvSpPr>
            <a:spLocks noGrp="1"/>
          </p:cNvSpPr>
          <p:nvPr>
            <p:ph type="pic" sz="quarter" idx="16" hasCustomPrompt="1"/>
          </p:nvPr>
        </p:nvSpPr>
        <p:spPr>
          <a:xfrm>
            <a:off x="6954837" y="779373"/>
            <a:ext cx="6451200" cy="5572800"/>
          </a:xfrm>
          <a:blipFill dpi="0" rotWithShape="1">
            <a:blip r:embed="rId2">
              <a:alphaModFix amt="70000"/>
              <a:extLst>
                <a:ext uri="{96DAC541-7B7A-43D3-8B79-37D633B846F1}">
                  <asvg:svgBlip xmlns:asvg="http://schemas.microsoft.com/office/drawing/2016/SVG/main" r:embed="rId3"/>
                </a:ext>
              </a:extLst>
            </a:blip>
            <a:srcRect/>
            <a:stretch>
              <a:fillRect/>
            </a:stretch>
          </a:blipFill>
        </p:spPr>
        <p:txBody>
          <a:bodyPr/>
          <a:lstStyle>
            <a:lvl1pPr marL="0" indent="0">
              <a:buNone/>
              <a:defRPr/>
            </a:lvl1pPr>
          </a:lstStyle>
          <a:p>
            <a:r>
              <a:rPr lang="nl-NL" dirty="0"/>
              <a:t>Vervang mij niet!</a:t>
            </a:r>
          </a:p>
        </p:txBody>
      </p:sp>
      <p:sp>
        <p:nvSpPr>
          <p:cNvPr id="5" name="Tijdelijke aanduiding voor tekst 4">
            <a:extLst>
              <a:ext uri="{FF2B5EF4-FFF2-40B4-BE49-F238E27FC236}">
                <a16:creationId xmlns:a16="http://schemas.microsoft.com/office/drawing/2014/main" id="{64E24D92-024C-4CA8-A95B-C327CA1E68FB}"/>
              </a:ext>
            </a:extLst>
          </p:cNvPr>
          <p:cNvSpPr>
            <a:spLocks noGrp="1"/>
          </p:cNvSpPr>
          <p:nvPr>
            <p:ph type="body" sz="quarter" idx="15" hasCustomPrompt="1"/>
          </p:nvPr>
        </p:nvSpPr>
        <p:spPr>
          <a:xfrm>
            <a:off x="986589" y="3934747"/>
            <a:ext cx="10308408" cy="2393864"/>
          </a:xfrm>
        </p:spPr>
        <p:txBody>
          <a:bodyPr>
            <a:normAutofit/>
          </a:bodyPr>
          <a:lstStyle>
            <a:lvl1pPr marL="0" indent="0" algn="ctr">
              <a:buNone/>
              <a:defRPr sz="4800">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nl-NL" dirty="0"/>
              <a:t>Vul hier een mooie </a:t>
            </a:r>
          </a:p>
          <a:p>
            <a:pPr lvl="0"/>
            <a:r>
              <a:rPr lang="nl-NL" dirty="0"/>
              <a:t>tekst in!</a:t>
            </a:r>
          </a:p>
        </p:txBody>
      </p:sp>
    </p:spTree>
    <p:extLst>
      <p:ext uri="{BB962C8B-B14F-4D97-AF65-F5344CB8AC3E}">
        <p14:creationId xmlns:p14="http://schemas.microsoft.com/office/powerpoint/2010/main" val="1264033618"/>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grpId="0" nodeType="afterEffect" nodePh="1" p14:presetBounceEnd="60000">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14:bounceEnd="60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8000" fill="hold" grpId="0" nodeType="afterEffect" p14:presetBounceEnd="60000">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14:bounceEnd="60000">
                                          <p:cBhvr additive="base">
                                            <p:cTn id="12" dur="500" fill="hold"/>
                                            <p:tgtEl>
                                              <p:spTgt spid="5">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8000" fill="hold" grpId="0" nodeType="afterEffect" p14:presetBounceEnd="60000">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14:bounceEnd="60000">
                                          <p:cBhvr additive="base">
                                            <p:cTn id="17" dur="500" fill="hold"/>
                                            <p:tgtEl>
                                              <p:spTgt spid="5">
                                                <p:txEl>
                                                  <p:pRg st="1" end="1"/>
                                                </p:txEl>
                                              </p:spTgt>
                                            </p:tgtEl>
                                            <p:attrNameLst>
                                              <p:attrName>ppt_x</p:attrName>
                                            </p:attrNameLst>
                                          </p:cBhvr>
                                          <p:tavLst>
                                            <p:tav tm="0">
                                              <p:val>
                                                <p:strVal val="0-#ppt_w/2"/>
                                              </p:val>
                                            </p:tav>
                                            <p:tav tm="100000">
                                              <p:val>
                                                <p:strVal val="#ppt_x"/>
                                              </p:val>
                                            </p:tav>
                                          </p:tavLst>
                                        </p:anim>
                                        <p:anim calcmode="lin" valueType="num" p14:bounceEnd="60000">
                                          <p:cBhvr additive="base">
                                            <p:cTn id="18"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uiExpand="1" build="allAtOnce">
            <p:tmplLst>
              <p:tmpl lvl="1">
                <p:tnLst>
                  <p:par>
                    <p:cTn presetID="2" presetClass="entr" presetSubtype="8" accel="58000" fill="hold" nodeType="afterEffect" p14:presetBounceEnd="60000">
                      <p:stCondLst>
                        <p:cond delay="0"/>
                      </p:stCondLst>
                      <p:childTnLst>
                        <p:set>
                          <p:cBhvr>
                            <p:cTn dur="1" fill="hold">
                              <p:stCondLst>
                                <p:cond delay="0"/>
                              </p:stCondLst>
                            </p:cTn>
                            <p:tgtEl>
                              <p:spTgt spid="5"/>
                            </p:tgtEl>
                            <p:attrNameLst>
                              <p:attrName>style.visibility</p:attrName>
                            </p:attrNameLst>
                          </p:cBhvr>
                          <p:to>
                            <p:strVal val="visible"/>
                          </p:to>
                        </p:set>
                        <p:anim calcmode="lin" valueType="num" p14:bounceEnd="60000">
                          <p:cBhvr additive="base">
                            <p:cTn dur="500" fill="hold"/>
                            <p:tgtEl>
                              <p:spTgt spid="5"/>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800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8000" fill="hold" grpId="0" nodeType="after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uiExpand="1" build="allAtOnce">
            <p:tmplLst>
              <p:tmpl lvl="1">
                <p:tnLst>
                  <p:par>
                    <p:cTn presetID="2" presetClass="entr" presetSubtype="8" accel="58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k wil VEEL tekst">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ijdelijke aanduiding voor afbeelding 15">
            <a:extLst>
              <a:ext uri="{FF2B5EF4-FFF2-40B4-BE49-F238E27FC236}">
                <a16:creationId xmlns:a16="http://schemas.microsoft.com/office/drawing/2014/main" id="{B0CD005F-7652-4DAF-A4D6-9598CC6DBB4A}"/>
              </a:ext>
            </a:extLst>
          </p:cNvPr>
          <p:cNvSpPr>
            <a:spLocks noGrp="1" noChangeAspect="1"/>
          </p:cNvSpPr>
          <p:nvPr>
            <p:ph type="pic" sz="quarter" idx="14" hasCustomPrompt="1"/>
          </p:nvPr>
        </p:nvSpPr>
        <p:spPr>
          <a:xfrm>
            <a:off x="11294997" y="3044006"/>
            <a:ext cx="1407600" cy="770400"/>
          </a:xfrm>
          <a:prstGeom prst="rect">
            <a:avLst/>
          </a:prstGeom>
          <a:blipFill>
            <a:blip r:embed="rId2"/>
            <a:stretch>
              <a:fillRect/>
            </a:stretch>
          </a:blipFill>
        </p:spPr>
        <p:txBody>
          <a:bodyPr/>
          <a:lstStyle>
            <a:lvl1pPr marL="0" indent="0">
              <a:buNone/>
              <a:defRPr sz="1000"/>
            </a:lvl1pPr>
          </a:lstStyle>
          <a:p>
            <a:r>
              <a:rPr lang="nl-NL" dirty="0"/>
              <a:t>Laat mij staan!</a:t>
            </a:r>
          </a:p>
        </p:txBody>
      </p:sp>
      <p:sp>
        <p:nvSpPr>
          <p:cNvPr id="5" name="Tijdelijke aanduiding voor tekst 4">
            <a:extLst>
              <a:ext uri="{FF2B5EF4-FFF2-40B4-BE49-F238E27FC236}">
                <a16:creationId xmlns:a16="http://schemas.microsoft.com/office/drawing/2014/main" id="{64E24D92-024C-4CA8-A95B-C327CA1E68FB}"/>
              </a:ext>
            </a:extLst>
          </p:cNvPr>
          <p:cNvSpPr>
            <a:spLocks noGrp="1"/>
          </p:cNvSpPr>
          <p:nvPr>
            <p:ph type="body" sz="quarter" idx="15" hasCustomPrompt="1"/>
          </p:nvPr>
        </p:nvSpPr>
        <p:spPr>
          <a:xfrm>
            <a:off x="986589" y="532531"/>
            <a:ext cx="10308408" cy="2393864"/>
          </a:xfrm>
        </p:spPr>
        <p:txBody>
          <a:bodyPr anchor="ctr">
            <a:normAutofit/>
          </a:bodyPr>
          <a:lstStyle>
            <a:lvl1pPr marL="0" indent="0" algn="ctr">
              <a:buNone/>
              <a:defRPr sz="4800">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nl-NL" dirty="0"/>
              <a:t>Vul hier een mooie </a:t>
            </a:r>
          </a:p>
          <a:p>
            <a:pPr lvl="0"/>
            <a:r>
              <a:rPr lang="nl-NL" dirty="0"/>
              <a:t>titel in!</a:t>
            </a:r>
          </a:p>
        </p:txBody>
      </p:sp>
      <p:sp>
        <p:nvSpPr>
          <p:cNvPr id="6" name="Tijdelijke aanduiding voor tekst 4">
            <a:extLst>
              <a:ext uri="{FF2B5EF4-FFF2-40B4-BE49-F238E27FC236}">
                <a16:creationId xmlns:a16="http://schemas.microsoft.com/office/drawing/2014/main" id="{15D05724-C0D5-44A9-81C6-BFB8DFB8ED67}"/>
              </a:ext>
            </a:extLst>
          </p:cNvPr>
          <p:cNvSpPr>
            <a:spLocks noGrp="1"/>
          </p:cNvSpPr>
          <p:nvPr>
            <p:ph type="body" sz="quarter" idx="16" hasCustomPrompt="1"/>
          </p:nvPr>
        </p:nvSpPr>
        <p:spPr>
          <a:xfrm>
            <a:off x="986589" y="3946568"/>
            <a:ext cx="10308408" cy="2393864"/>
          </a:xfrm>
        </p:spPr>
        <p:txBody>
          <a:bodyPr anchor="ctr">
            <a:normAutofit/>
          </a:bodyPr>
          <a:lstStyle>
            <a:lvl1pPr marL="0" indent="0" algn="ctr">
              <a:buNone/>
              <a:defRPr sz="36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2pPr>
            <a:lvl3pPr marL="9144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3pPr>
            <a:lvl4pPr marL="13716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4pPr>
            <a:lvl5pPr marL="1828800" indent="0">
              <a:buNone/>
              <a:defRPr>
                <a:latin typeface="Open Sans Extrabold" panose="020B0906030804020204" pitchFamily="34" charset="0"/>
                <a:ea typeface="Open Sans Extrabold" panose="020B0906030804020204" pitchFamily="34" charset="0"/>
                <a:cs typeface="Open Sans Extrabold" panose="020B0906030804020204" pitchFamily="34" charset="0"/>
              </a:defRPr>
            </a:lvl5pPr>
          </a:lstStyle>
          <a:p>
            <a:pPr lvl="0"/>
            <a:r>
              <a:rPr lang="nl-NL" dirty="0"/>
              <a:t>Hier is ruimte voor tekst</a:t>
            </a:r>
          </a:p>
        </p:txBody>
      </p:sp>
    </p:spTree>
    <p:extLst>
      <p:ext uri="{BB962C8B-B14F-4D97-AF65-F5344CB8AC3E}">
        <p14:creationId xmlns:p14="http://schemas.microsoft.com/office/powerpoint/2010/main" val="596883063"/>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60000" fill="hold" grpId="0" nodeType="withEffect" p14:presetBounceEnd="6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60000">
                                          <p:cBhvr additive="base">
                                            <p:cTn id="7" dur="500" fill="hold"/>
                                            <p:tgtEl>
                                              <p:spTgt spid="21"/>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accel="58000" fill="hold" grpId="0" nodeType="afterEffect" p14:presetBounceEnd="60000">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14:bounceEnd="60000">
                                          <p:cBhvr additive="base">
                                            <p:cTn id="12" dur="500" fill="hold"/>
                                            <p:tgtEl>
                                              <p:spTgt spid="5">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8000" fill="hold" grpId="0" nodeType="afterEffect" p14:presetBounceEnd="60000">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14:bounceEnd="60000">
                                          <p:cBhvr additive="base">
                                            <p:cTn id="17" dur="500" fill="hold"/>
                                            <p:tgtEl>
                                              <p:spTgt spid="5">
                                                <p:txEl>
                                                  <p:pRg st="1" end="1"/>
                                                </p:txEl>
                                              </p:spTgt>
                                            </p:tgtEl>
                                            <p:attrNameLst>
                                              <p:attrName>ppt_x</p:attrName>
                                            </p:attrNameLst>
                                          </p:cBhvr>
                                          <p:tavLst>
                                            <p:tav tm="0">
                                              <p:val>
                                                <p:strVal val="0-#ppt_w/2"/>
                                              </p:val>
                                            </p:tav>
                                            <p:tav tm="100000">
                                              <p:val>
                                                <p:strVal val="#ppt_x"/>
                                              </p:val>
                                            </p:tav>
                                          </p:tavLst>
                                        </p:anim>
                                        <p:anim calcmode="lin" valueType="num" p14:bounceEnd="60000">
                                          <p:cBhvr additive="base">
                                            <p:cTn id="18"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58000" fill="hold" grpId="0" nodeType="afterEffect" p14:presetBounceEnd="60000">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14:bounceEnd="60000">
                                          <p:cBhvr additive="base">
                                            <p:cTn id="22" dur="500" fill="hold"/>
                                            <p:tgtEl>
                                              <p:spTgt spid="6">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2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build="allAtOnce">
            <p:tmplLst>
              <p:tmpl lvl="1">
                <p:tnLst>
                  <p:par>
                    <p:cTn presetID="2" presetClass="entr" presetSubtype="8" accel="58000" fill="hold" nodeType="afterEffect" p14:presetBounceEnd="60000">
                      <p:stCondLst>
                        <p:cond delay="0"/>
                      </p:stCondLst>
                      <p:childTnLst>
                        <p:set>
                          <p:cBhvr>
                            <p:cTn dur="1" fill="hold">
                              <p:stCondLst>
                                <p:cond delay="0"/>
                              </p:stCondLst>
                            </p:cTn>
                            <p:tgtEl>
                              <p:spTgt spid="5"/>
                            </p:tgtEl>
                            <p:attrNameLst>
                              <p:attrName>style.visibility</p:attrName>
                            </p:attrNameLst>
                          </p:cBhvr>
                          <p:to>
                            <p:strVal val="visible"/>
                          </p:to>
                        </p:set>
                        <p:anim calcmode="lin" valueType="num" p14:bounceEnd="60000">
                          <p:cBhvr additive="base">
                            <p:cTn dur="500" fill="hold"/>
                            <p:tgtEl>
                              <p:spTgt spid="5"/>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build="allAtOnce">
            <p:tmplLst>
              <p:tmpl lvl="1">
                <p:tnLst>
                  <p:par>
                    <p:cTn presetID="2" presetClass="entr" presetSubtype="8" accel="58000" fill="hold" nodeType="afterEffect" p14:presetBounceEnd="60000">
                      <p:stCondLst>
                        <p:cond delay="0"/>
                      </p:stCondLst>
                      <p:childTnLst>
                        <p:set>
                          <p:cBhvr>
                            <p:cTn dur="1" fill="hold">
                              <p:stCondLst>
                                <p:cond delay="0"/>
                              </p:stCondLst>
                            </p:cTn>
                            <p:tgtEl>
                              <p:spTgt spid="6"/>
                            </p:tgtEl>
                            <p:attrNameLst>
                              <p:attrName>style.visibility</p:attrName>
                            </p:attrNameLst>
                          </p:cBhvr>
                          <p:to>
                            <p:strVal val="visible"/>
                          </p:to>
                        </p:set>
                        <p:anim calcmode="lin" valueType="num" p14:bounceEnd="60000">
                          <p:cBhvr additive="base">
                            <p:cTn dur="500" fill="hold"/>
                            <p:tgtEl>
                              <p:spTgt spid="6"/>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6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accel="58000"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8000" fill="hold" grpId="0" nodeType="after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5800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build="allAtOnce">
            <p:tmplLst>
              <p:tmpl lvl="1">
                <p:tnLst>
                  <p:par>
                    <p:cTn presetID="2" presetClass="entr" presetSubtype="8" accel="58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build="allAtOnce">
            <p:tmplLst>
              <p:tmpl lvl="1">
                <p:tnLst>
                  <p:par>
                    <p:cTn presetID="2" presetClass="entr" presetSubtype="8" accel="58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of statement 1">
    <p:bg>
      <p:bgPr>
        <a:solidFill>
          <a:schemeClr val="accent2"/>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afgeronde hoeken 12">
            <a:extLst>
              <a:ext uri="{FF2B5EF4-FFF2-40B4-BE49-F238E27FC236}">
                <a16:creationId xmlns:a16="http://schemas.microsoft.com/office/drawing/2014/main" id="{048B224F-D5B6-45FF-9AF0-9098F75E2750}"/>
              </a:ext>
            </a:extLst>
          </p:cNvPr>
          <p:cNvSpPr/>
          <p:nvPr userDrawn="1"/>
        </p:nvSpPr>
        <p:spPr>
          <a:xfrm>
            <a:off x="11294997" y="3044006"/>
            <a:ext cx="1407317" cy="76998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Graphic 13">
            <a:extLst>
              <a:ext uri="{FF2B5EF4-FFF2-40B4-BE49-F238E27FC236}">
                <a16:creationId xmlns:a16="http://schemas.microsoft.com/office/drawing/2014/main" id="{7A649CF1-0BA9-4132-841C-56AD58B853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4330" y="3178435"/>
            <a:ext cx="606021" cy="523569"/>
          </a:xfrm>
          <a:prstGeom prst="rect">
            <a:avLst/>
          </a:prstGeom>
        </p:spPr>
      </p:pic>
      <p:sp>
        <p:nvSpPr>
          <p:cNvPr id="17" name="Tijdelijke aanduiding voor tekst 16">
            <a:extLst>
              <a:ext uri="{FF2B5EF4-FFF2-40B4-BE49-F238E27FC236}">
                <a16:creationId xmlns:a16="http://schemas.microsoft.com/office/drawing/2014/main" id="{C6F29C0A-BABB-49B6-A325-3BF4F24863A5}"/>
              </a:ext>
            </a:extLst>
          </p:cNvPr>
          <p:cNvSpPr>
            <a:spLocks noGrp="1"/>
          </p:cNvSpPr>
          <p:nvPr>
            <p:ph type="body" sz="quarter" idx="10" hasCustomPrompt="1"/>
          </p:nvPr>
        </p:nvSpPr>
        <p:spPr>
          <a:xfrm>
            <a:off x="1207433" y="945682"/>
            <a:ext cx="9777135" cy="4966636"/>
          </a:xfrm>
        </p:spPr>
        <p:txBody>
          <a:bodyPr anchor="ctr">
            <a:normAutofit/>
          </a:bodyPr>
          <a:lstStyle>
            <a:lvl1pPr marL="0" indent="0" algn="ctr">
              <a:buNone/>
              <a:defRPr sz="8000" baseline="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statement in of een “quote” </a:t>
            </a:r>
          </a:p>
        </p:txBody>
      </p:sp>
    </p:spTree>
    <p:extLst>
      <p:ext uri="{BB962C8B-B14F-4D97-AF65-F5344CB8AC3E}">
        <p14:creationId xmlns:p14="http://schemas.microsoft.com/office/powerpoint/2010/main" val="614606749"/>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14:presetBounceEnd="6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14:presetBounceEnd="6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14:presetBounceEnd="60000">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14:bounceEnd="60000">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60000">
                          <p:cBhvr additive="base">
                            <p:cTn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of statement 2">
    <p:bg>
      <p:bgPr>
        <a:solidFill>
          <a:schemeClr val="accent1"/>
        </a:solidFill>
        <a:effectLst/>
      </p:bgPr>
    </p:bg>
    <p:spTree>
      <p:nvGrpSpPr>
        <p:cNvPr id="1" name=""/>
        <p:cNvGrpSpPr/>
        <p:nvPr/>
      </p:nvGrpSpPr>
      <p:grpSpPr>
        <a:xfrm>
          <a:off x="0" y="0"/>
          <a:ext cx="0" cy="0"/>
          <a:chOff x="0" y="0"/>
          <a:chExt cx="0" cy="0"/>
        </a:xfrm>
      </p:grpSpPr>
      <p:sp>
        <p:nvSpPr>
          <p:cNvPr id="15" name="Rechthoek 14">
            <a:extLst>
              <a:ext uri="{FF2B5EF4-FFF2-40B4-BE49-F238E27FC236}">
                <a16:creationId xmlns:a16="http://schemas.microsoft.com/office/drawing/2014/main" id="{E65A90A5-56DC-42AC-AB40-D101539F080B}"/>
              </a:ext>
            </a:extLst>
          </p:cNvPr>
          <p:cNvSpPr/>
          <p:nvPr userDrawn="1"/>
        </p:nvSpPr>
        <p:spPr>
          <a:xfrm>
            <a:off x="0" y="3429000"/>
            <a:ext cx="12191999"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 afgeronde hoeken 12">
            <a:extLst>
              <a:ext uri="{FF2B5EF4-FFF2-40B4-BE49-F238E27FC236}">
                <a16:creationId xmlns:a16="http://schemas.microsoft.com/office/drawing/2014/main" id="{048B224F-D5B6-45FF-9AF0-9098F75E2750}"/>
              </a:ext>
            </a:extLst>
          </p:cNvPr>
          <p:cNvSpPr/>
          <p:nvPr userDrawn="1"/>
        </p:nvSpPr>
        <p:spPr>
          <a:xfrm>
            <a:off x="11294997" y="3044006"/>
            <a:ext cx="1407317" cy="76998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Graphic 13">
            <a:extLst>
              <a:ext uri="{FF2B5EF4-FFF2-40B4-BE49-F238E27FC236}">
                <a16:creationId xmlns:a16="http://schemas.microsoft.com/office/drawing/2014/main" id="{7A649CF1-0BA9-4132-841C-56AD58B853C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54330" y="3178435"/>
            <a:ext cx="606021" cy="523569"/>
          </a:xfrm>
          <a:prstGeom prst="rect">
            <a:avLst/>
          </a:prstGeom>
        </p:spPr>
      </p:pic>
      <p:sp>
        <p:nvSpPr>
          <p:cNvPr id="17" name="Tijdelijke aanduiding voor tekst 16">
            <a:extLst>
              <a:ext uri="{FF2B5EF4-FFF2-40B4-BE49-F238E27FC236}">
                <a16:creationId xmlns:a16="http://schemas.microsoft.com/office/drawing/2014/main" id="{C6F29C0A-BABB-49B6-A325-3BF4F24863A5}"/>
              </a:ext>
            </a:extLst>
          </p:cNvPr>
          <p:cNvSpPr>
            <a:spLocks noGrp="1"/>
          </p:cNvSpPr>
          <p:nvPr>
            <p:ph type="body" sz="quarter" idx="10" hasCustomPrompt="1"/>
          </p:nvPr>
        </p:nvSpPr>
        <p:spPr>
          <a:xfrm>
            <a:off x="1207433" y="945682"/>
            <a:ext cx="9777135" cy="4966636"/>
          </a:xfrm>
        </p:spPr>
        <p:txBody>
          <a:bodyPr anchor="ctr">
            <a:normAutofit/>
          </a:bodyPr>
          <a:lstStyle>
            <a:lvl1pPr marL="0" indent="0" algn="ctr">
              <a:buNone/>
              <a:defRPr sz="80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Vul hier je statement in of een “quote” </a:t>
            </a:r>
          </a:p>
        </p:txBody>
      </p:sp>
    </p:spTree>
    <p:extLst>
      <p:ext uri="{BB962C8B-B14F-4D97-AF65-F5344CB8AC3E}">
        <p14:creationId xmlns:p14="http://schemas.microsoft.com/office/powerpoint/2010/main" val="2730189786"/>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14:presetBounceEnd="60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60000">
                                          <p:cBhvr additive="base">
                                            <p:cTn id="7"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14:presetBounceEnd="60000">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14:bounceEnd="60000">
                                          <p:cBhvr additive="base">
                                            <p:cTn id="1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14:presetBounceEnd="60000">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14:bounceEnd="60000">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14:presetBounceEnd="60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60000">
                          <p:cBhvr additive="base">
                            <p:cTn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4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accel="54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8" accel="54000"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build="p">
            <p:tmplLst>
              <p:tmpl lvl="1">
                <p:tnLst>
                  <p:par>
                    <p:cTn presetID="2" presetClass="entr" presetSubtype="8" accel="54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6ED15836-FE4D-4C4C-A88B-FAA046D643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84F09471-10DF-40E4-9FAF-C5FD80149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8624362-C3AB-4851-B34B-19D3DCC33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F7BB5-1243-4615-89A1-97D39DB84618}" type="datetimeFigureOut">
              <a:rPr lang="nl-NL" smtClean="0"/>
              <a:t>11-12-2019</a:t>
            </a:fld>
            <a:endParaRPr lang="nl-NL"/>
          </a:p>
        </p:txBody>
      </p:sp>
      <p:sp>
        <p:nvSpPr>
          <p:cNvPr id="5" name="Tijdelijke aanduiding voor voettekst 4">
            <a:extLst>
              <a:ext uri="{FF2B5EF4-FFF2-40B4-BE49-F238E27FC236}">
                <a16:creationId xmlns:a16="http://schemas.microsoft.com/office/drawing/2014/main" id="{D54EA390-FCE1-4F79-8377-ADFCE57C6A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85094EDF-9D77-4ED2-A133-7564BB66FA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F89292-4C05-4530-A82B-7504D2AB9B39}" type="slidenum">
              <a:rPr lang="nl-NL" smtClean="0"/>
              <a:t>‹#›</a:t>
            </a:fld>
            <a:endParaRPr lang="nl-NL"/>
          </a:p>
        </p:txBody>
      </p:sp>
    </p:spTree>
    <p:extLst>
      <p:ext uri="{BB962C8B-B14F-4D97-AF65-F5344CB8AC3E}">
        <p14:creationId xmlns:p14="http://schemas.microsoft.com/office/powerpoint/2010/main" val="3126120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0" r:id="rId5"/>
    <p:sldLayoutId id="2147483662" r:id="rId6"/>
    <p:sldLayoutId id="2147483664" r:id="rId7"/>
    <p:sldLayoutId id="2147483669" r:id="rId8"/>
    <p:sldLayoutId id="2147483671" r:id="rId9"/>
    <p:sldLayoutId id="2147483667" r:id="rId10"/>
    <p:sldLayoutId id="2147483670" r:id="rId11"/>
    <p:sldLayoutId id="2147483668" r:id="rId12"/>
    <p:sldLayoutId id="2147483672" r:id="rId13"/>
    <p:sldLayoutId id="2147483665" r:id="rId14"/>
    <p:sldLayoutId id="2147483666" r:id="rId15"/>
    <p:sldLayoutId id="2147483661" r:id="rId16"/>
    <p:sldLayoutId id="214748367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rupeshtech/meetup11thdec2019"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hyperlink" Target="https://azure.microsoft.com/en-us/topic/kubernetes/"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hackernoon.com/githubs-top-100-most-valuable-repositories-out-of-96-million-bb48caa9eb0b"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88B67-1371-4D45-86A1-341FF9D0FB64}"/>
              </a:ext>
            </a:extLst>
          </p:cNvPr>
          <p:cNvSpPr>
            <a:spLocks noGrp="1"/>
          </p:cNvSpPr>
          <p:nvPr>
            <p:ph type="body" sz="quarter" idx="15"/>
          </p:nvPr>
        </p:nvSpPr>
        <p:spPr>
          <a:xfrm>
            <a:off x="475013" y="534390"/>
            <a:ext cx="8692737" cy="2894610"/>
          </a:xfrm>
        </p:spPr>
        <p:txBody>
          <a:bodyPr anchor="t">
            <a:normAutofit/>
          </a:bodyPr>
          <a:lstStyle/>
          <a:p>
            <a:pPr algn="l"/>
            <a:r>
              <a:rPr lang="en-US" sz="5400" b="1" dirty="0">
                <a:solidFill>
                  <a:schemeClr val="accent1"/>
                </a:solidFill>
              </a:rPr>
              <a:t>Deploy applications on Azure </a:t>
            </a:r>
            <a:br>
              <a:rPr lang="en-US" sz="5400" b="1" dirty="0">
                <a:solidFill>
                  <a:schemeClr val="accent1"/>
                </a:solidFill>
              </a:rPr>
            </a:br>
            <a:r>
              <a:rPr lang="en-US" sz="5400" b="1" dirty="0">
                <a:solidFill>
                  <a:schemeClr val="accent1"/>
                </a:solidFill>
              </a:rPr>
              <a:t>in Kubernetes (AKS)</a:t>
            </a:r>
          </a:p>
        </p:txBody>
      </p:sp>
      <p:sp>
        <p:nvSpPr>
          <p:cNvPr id="6" name="Tijdelijke aanduiding voor tekst 5">
            <a:extLst>
              <a:ext uri="{FF2B5EF4-FFF2-40B4-BE49-F238E27FC236}">
                <a16:creationId xmlns:a16="http://schemas.microsoft.com/office/drawing/2014/main" id="{7713CDE0-6E21-4F3A-B75F-DC6BF38F3C57}"/>
              </a:ext>
            </a:extLst>
          </p:cNvPr>
          <p:cNvSpPr>
            <a:spLocks noGrp="1"/>
          </p:cNvSpPr>
          <p:nvPr>
            <p:ph type="body" sz="quarter" idx="16"/>
          </p:nvPr>
        </p:nvSpPr>
        <p:spPr>
          <a:xfrm>
            <a:off x="3004457" y="3620904"/>
            <a:ext cx="8961197" cy="1422332"/>
          </a:xfrm>
        </p:spPr>
        <p:txBody>
          <a:bodyPr>
            <a:normAutofit fontScale="62500" lnSpcReduction="20000"/>
          </a:bodyPr>
          <a:lstStyle/>
          <a:p>
            <a:pPr algn="just">
              <a:lnSpc>
                <a:spcPct val="120000"/>
              </a:lnSpc>
            </a:pPr>
            <a:r>
              <a:rPr lang="en-US" b="1" dirty="0">
                <a:solidFill>
                  <a:schemeClr val="accent2"/>
                </a:solidFill>
              </a:rPr>
              <a:t>								by</a:t>
            </a:r>
          </a:p>
          <a:p>
            <a:pPr algn="just">
              <a:lnSpc>
                <a:spcPct val="120000"/>
              </a:lnSpc>
            </a:pPr>
            <a:r>
              <a:rPr lang="en-US" b="1" dirty="0">
                <a:solidFill>
                  <a:schemeClr val="accent2"/>
                </a:solidFill>
              </a:rPr>
              <a:t>							Rupesh Kumar</a:t>
            </a:r>
          </a:p>
          <a:p>
            <a:pPr algn="just">
              <a:lnSpc>
                <a:spcPct val="120000"/>
              </a:lnSpc>
            </a:pPr>
            <a:r>
              <a:rPr lang="en-US" b="1" dirty="0">
                <a:solidFill>
                  <a:schemeClr val="accent2"/>
                </a:solidFill>
              </a:rPr>
              <a:t>							11</a:t>
            </a:r>
            <a:r>
              <a:rPr lang="en-US" b="1" baseline="30000" dirty="0">
                <a:solidFill>
                  <a:schemeClr val="accent2"/>
                </a:solidFill>
              </a:rPr>
              <a:t>th</a:t>
            </a:r>
            <a:r>
              <a:rPr lang="en-US" b="1" dirty="0">
                <a:solidFill>
                  <a:schemeClr val="accent2"/>
                </a:solidFill>
              </a:rPr>
              <a:t> Dec 2019</a:t>
            </a:r>
          </a:p>
        </p:txBody>
      </p:sp>
      <p:pic>
        <p:nvPicPr>
          <p:cNvPr id="1026" name="Picture 2" descr="Image result for sponsored by microsoft">
            <a:extLst>
              <a:ext uri="{FF2B5EF4-FFF2-40B4-BE49-F238E27FC236}">
                <a16:creationId xmlns:a16="http://schemas.microsoft.com/office/drawing/2014/main" id="{C6D90F5E-652D-4A2E-AF62-642099F21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44" y="5043236"/>
            <a:ext cx="2847975"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610173"/>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kubernetes adoption 2019&quot;">
            <a:extLst>
              <a:ext uri="{FF2B5EF4-FFF2-40B4-BE49-F238E27FC236}">
                <a16:creationId xmlns:a16="http://schemas.microsoft.com/office/drawing/2014/main" id="{D05F65C6-F392-4146-B368-CCBBBE8744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2082" y="1293524"/>
            <a:ext cx="8208892" cy="4635193"/>
          </a:xfrm>
          <a:prstGeom prst="rect">
            <a:avLst/>
          </a:prstGeom>
          <a:extLst/>
        </p:spPr>
        <p:style>
          <a:lnRef idx="0">
            <a:schemeClr val="accent4"/>
          </a:lnRef>
          <a:fillRef idx="3">
            <a:schemeClr val="accent4"/>
          </a:fillRef>
          <a:effectRef idx="3">
            <a:schemeClr val="accent4"/>
          </a:effectRef>
          <a:fontRef idx="minor">
            <a:schemeClr val="lt1"/>
          </a:fontRef>
        </p:style>
      </p:pic>
    </p:spTree>
    <p:extLst>
      <p:ext uri="{BB962C8B-B14F-4D97-AF65-F5344CB8AC3E}">
        <p14:creationId xmlns:p14="http://schemas.microsoft.com/office/powerpoint/2010/main" val="1072455617"/>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withEffect" p14:presetBounceEnd="58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8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58000">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7539D1AC-DC3C-481E-87FA-E01827E65020}"/>
              </a:ext>
            </a:extLst>
          </p:cNvPr>
          <p:cNvSpPr>
            <a:spLocks noGrp="1"/>
          </p:cNvSpPr>
          <p:nvPr>
            <p:ph type="body" sz="quarter" idx="10"/>
          </p:nvPr>
        </p:nvSpPr>
        <p:spPr>
          <a:xfrm>
            <a:off x="1207433" y="945682"/>
            <a:ext cx="9832042" cy="4064468"/>
          </a:xfrm>
        </p:spPr>
        <p:txBody>
          <a:bodyPr>
            <a:normAutofit/>
          </a:bodyPr>
          <a:lstStyle/>
          <a:p>
            <a:pPr>
              <a:lnSpc>
                <a:spcPct val="100000"/>
              </a:lnSpc>
            </a:pPr>
            <a:r>
              <a:rPr lang="nl-NL" sz="6000" dirty="0" err="1"/>
              <a:t>What</a:t>
            </a:r>
            <a:r>
              <a:rPr lang="nl-NL" sz="6000" dirty="0"/>
              <a:t> is </a:t>
            </a:r>
            <a:r>
              <a:rPr lang="nl-NL" sz="6000" dirty="0" err="1"/>
              <a:t>Kubernetes</a:t>
            </a:r>
            <a:r>
              <a:rPr lang="nl-NL" sz="6000" dirty="0"/>
              <a:t>?</a:t>
            </a:r>
            <a:br>
              <a:rPr lang="nl-NL" sz="5000" dirty="0"/>
            </a:br>
            <a:br>
              <a:rPr lang="nl-NL" sz="5000" dirty="0"/>
            </a:br>
            <a:r>
              <a:rPr lang="en-US" sz="4000" dirty="0">
                <a:latin typeface="Open Sans Semibold" panose="020B0706030804020204" pitchFamily="34" charset="0"/>
                <a:ea typeface="Open Sans Semibold" panose="020B0706030804020204" pitchFamily="34" charset="0"/>
                <a:cs typeface="Open Sans Semibold" panose="020B0706030804020204" pitchFamily="34" charset="0"/>
              </a:rPr>
              <a:t>Kubernetes is a portable, extensible, </a:t>
            </a:r>
            <a:r>
              <a:rPr lang="en-US" sz="4000" b="1" dirty="0">
                <a:latin typeface="Open Sans Semibold" panose="020B0706030804020204" pitchFamily="34" charset="0"/>
                <a:ea typeface="Open Sans Semibold" panose="020B0706030804020204" pitchFamily="34" charset="0"/>
                <a:cs typeface="Open Sans Semibold" panose="020B0706030804020204" pitchFamily="34" charset="0"/>
              </a:rPr>
              <a:t>open-source platform</a:t>
            </a:r>
            <a:r>
              <a:rPr lang="en-US" sz="4000" dirty="0">
                <a:latin typeface="Open Sans Semibold" panose="020B0706030804020204" pitchFamily="34" charset="0"/>
                <a:ea typeface="Open Sans Semibold" panose="020B0706030804020204" pitchFamily="34" charset="0"/>
                <a:cs typeface="Open Sans Semibold" panose="020B0706030804020204" pitchFamily="34" charset="0"/>
              </a:rPr>
              <a:t> for managing containerized workloads and services.</a:t>
            </a:r>
          </a:p>
        </p:txBody>
      </p:sp>
    </p:spTree>
    <p:extLst>
      <p:ext uri="{BB962C8B-B14F-4D97-AF65-F5344CB8AC3E}">
        <p14:creationId xmlns:p14="http://schemas.microsoft.com/office/powerpoint/2010/main" val="187869115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FA78FF08-95BF-4494-A7B2-D62077F5ADA9}"/>
              </a:ext>
            </a:extLst>
          </p:cNvPr>
          <p:cNvSpPr>
            <a:spLocks noGrp="1"/>
          </p:cNvSpPr>
          <p:nvPr>
            <p:ph type="body" sz="quarter" idx="15"/>
          </p:nvPr>
        </p:nvSpPr>
        <p:spPr>
          <a:xfrm>
            <a:off x="986589" y="532531"/>
            <a:ext cx="10308408" cy="1184188"/>
          </a:xfrm>
        </p:spPr>
        <p:txBody>
          <a:bodyPr/>
          <a:lstStyle/>
          <a:p>
            <a:r>
              <a:rPr lang="en-US" b="1" dirty="0">
                <a:solidFill>
                  <a:srgbClr val="0070C0"/>
                </a:solidFill>
              </a:rPr>
              <a:t>| </a:t>
            </a:r>
            <a:r>
              <a:rPr lang="en-US" b="1" dirty="0">
                <a:solidFill>
                  <a:schemeClr val="accent1"/>
                </a:solidFill>
              </a:rPr>
              <a:t>What is Kubernetes?</a:t>
            </a:r>
            <a:endParaRPr lang="nl-NL" dirty="0"/>
          </a:p>
        </p:txBody>
      </p:sp>
      <p:sp>
        <p:nvSpPr>
          <p:cNvPr id="7" name="Rectangle: Rounded Corners 6">
            <a:extLst>
              <a:ext uri="{FF2B5EF4-FFF2-40B4-BE49-F238E27FC236}">
                <a16:creationId xmlns:a16="http://schemas.microsoft.com/office/drawing/2014/main" id="{1E6B0EAB-E32D-4CEF-AB82-421A2DC58B0B}"/>
              </a:ext>
            </a:extLst>
          </p:cNvPr>
          <p:cNvSpPr/>
          <p:nvPr/>
        </p:nvSpPr>
        <p:spPr>
          <a:xfrm>
            <a:off x="5208220" y="2988627"/>
            <a:ext cx="2460951" cy="2965142"/>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7ECC1C5-1634-4449-AEB7-9E627091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220" y="2035033"/>
            <a:ext cx="2779835" cy="510584"/>
          </a:xfrm>
          <a:prstGeom prst="rect">
            <a:avLst/>
          </a:prstGeom>
        </p:spPr>
      </p:pic>
      <p:sp>
        <p:nvSpPr>
          <p:cNvPr id="13" name="Rectangle: Rounded Corners 12">
            <a:extLst>
              <a:ext uri="{FF2B5EF4-FFF2-40B4-BE49-F238E27FC236}">
                <a16:creationId xmlns:a16="http://schemas.microsoft.com/office/drawing/2014/main" id="{6E298B58-CF5B-48AC-B107-A9C5687CF8F7}"/>
              </a:ext>
            </a:extLst>
          </p:cNvPr>
          <p:cNvSpPr/>
          <p:nvPr/>
        </p:nvSpPr>
        <p:spPr>
          <a:xfrm>
            <a:off x="7877585" y="2988627"/>
            <a:ext cx="4123915" cy="2994535"/>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6A53DC-A800-4D70-98A9-8AF1BD49EF1E}"/>
              </a:ext>
            </a:extLst>
          </p:cNvPr>
          <p:cNvSpPr/>
          <p:nvPr/>
        </p:nvSpPr>
        <p:spPr>
          <a:xfrm>
            <a:off x="5416635" y="3883789"/>
            <a:ext cx="1084780" cy="14226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AA93A4B-8DC7-48FE-9097-512927696ACB}"/>
              </a:ext>
            </a:extLst>
          </p:cNvPr>
          <p:cNvSpPr/>
          <p:nvPr/>
        </p:nvSpPr>
        <p:spPr>
          <a:xfrm>
            <a:off x="6654726" y="3870458"/>
            <a:ext cx="669999" cy="14226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4720EBB-D8F7-46BE-951C-23A7DABFDCEA}"/>
              </a:ext>
            </a:extLst>
          </p:cNvPr>
          <p:cNvSpPr/>
          <p:nvPr/>
        </p:nvSpPr>
        <p:spPr>
          <a:xfrm>
            <a:off x="8179439" y="3879391"/>
            <a:ext cx="696332" cy="14226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A416742-819B-47DE-9331-B65217A20472}"/>
              </a:ext>
            </a:extLst>
          </p:cNvPr>
          <p:cNvSpPr/>
          <p:nvPr/>
        </p:nvSpPr>
        <p:spPr>
          <a:xfrm>
            <a:off x="9033198" y="3879391"/>
            <a:ext cx="696332" cy="14226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9BB81EEA-0CCA-415D-9C6E-5F205D9054E3}"/>
              </a:ext>
            </a:extLst>
          </p:cNvPr>
          <p:cNvSpPr txBox="1"/>
          <p:nvPr/>
        </p:nvSpPr>
        <p:spPr>
          <a:xfrm>
            <a:off x="5416634" y="3395521"/>
            <a:ext cx="1007197" cy="369332"/>
          </a:xfrm>
          <a:prstGeom prst="rect">
            <a:avLst/>
          </a:prstGeom>
          <a:noFill/>
        </p:spPr>
        <p:txBody>
          <a:bodyPr wrap="square" rtlCol="0">
            <a:spAutoFit/>
          </a:bodyPr>
          <a:lstStyle/>
          <a:p>
            <a:pPr algn="ctr"/>
            <a:r>
              <a:rPr lang="en-US" b="1" dirty="0">
                <a:solidFill>
                  <a:schemeClr val="accent4"/>
                </a:solidFill>
              </a:rPr>
              <a:t>Pod1</a:t>
            </a:r>
          </a:p>
        </p:txBody>
      </p:sp>
      <p:sp>
        <p:nvSpPr>
          <p:cNvPr id="21" name="TextBox 20">
            <a:extLst>
              <a:ext uri="{FF2B5EF4-FFF2-40B4-BE49-F238E27FC236}">
                <a16:creationId xmlns:a16="http://schemas.microsoft.com/office/drawing/2014/main" id="{ADFA03E8-335A-46BE-8056-7F616EC45C22}"/>
              </a:ext>
            </a:extLst>
          </p:cNvPr>
          <p:cNvSpPr txBox="1"/>
          <p:nvPr/>
        </p:nvSpPr>
        <p:spPr>
          <a:xfrm>
            <a:off x="6501415" y="3395521"/>
            <a:ext cx="861134" cy="369332"/>
          </a:xfrm>
          <a:prstGeom prst="rect">
            <a:avLst/>
          </a:prstGeom>
          <a:noFill/>
        </p:spPr>
        <p:txBody>
          <a:bodyPr wrap="square" rtlCol="0">
            <a:spAutoFit/>
          </a:bodyPr>
          <a:lstStyle/>
          <a:p>
            <a:pPr algn="ctr"/>
            <a:r>
              <a:rPr lang="en-US" b="1" dirty="0">
                <a:solidFill>
                  <a:schemeClr val="accent4"/>
                </a:solidFill>
              </a:rPr>
              <a:t>Pod2</a:t>
            </a:r>
          </a:p>
        </p:txBody>
      </p:sp>
      <p:sp>
        <p:nvSpPr>
          <p:cNvPr id="22" name="TextBox 21">
            <a:extLst>
              <a:ext uri="{FF2B5EF4-FFF2-40B4-BE49-F238E27FC236}">
                <a16:creationId xmlns:a16="http://schemas.microsoft.com/office/drawing/2014/main" id="{35B4FAE5-4121-4694-B796-F4641F6FD94F}"/>
              </a:ext>
            </a:extLst>
          </p:cNvPr>
          <p:cNvSpPr txBox="1"/>
          <p:nvPr/>
        </p:nvSpPr>
        <p:spPr>
          <a:xfrm>
            <a:off x="8097038" y="3415014"/>
            <a:ext cx="861134" cy="369332"/>
          </a:xfrm>
          <a:prstGeom prst="rect">
            <a:avLst/>
          </a:prstGeom>
          <a:noFill/>
        </p:spPr>
        <p:txBody>
          <a:bodyPr wrap="square" rtlCol="0">
            <a:spAutoFit/>
          </a:bodyPr>
          <a:lstStyle/>
          <a:p>
            <a:r>
              <a:rPr lang="en-US" b="1" dirty="0">
                <a:solidFill>
                  <a:schemeClr val="accent4"/>
                </a:solidFill>
              </a:rPr>
              <a:t>Pod3</a:t>
            </a:r>
          </a:p>
        </p:txBody>
      </p:sp>
      <p:sp>
        <p:nvSpPr>
          <p:cNvPr id="23" name="TextBox 22">
            <a:extLst>
              <a:ext uri="{FF2B5EF4-FFF2-40B4-BE49-F238E27FC236}">
                <a16:creationId xmlns:a16="http://schemas.microsoft.com/office/drawing/2014/main" id="{4F136E65-D544-457D-A4E1-30203D9BA3D3}"/>
              </a:ext>
            </a:extLst>
          </p:cNvPr>
          <p:cNvSpPr txBox="1"/>
          <p:nvPr/>
        </p:nvSpPr>
        <p:spPr>
          <a:xfrm>
            <a:off x="8950797" y="3429000"/>
            <a:ext cx="861134" cy="369332"/>
          </a:xfrm>
          <a:prstGeom prst="rect">
            <a:avLst/>
          </a:prstGeom>
          <a:noFill/>
        </p:spPr>
        <p:txBody>
          <a:bodyPr wrap="square" rtlCol="0">
            <a:spAutoFit/>
          </a:bodyPr>
          <a:lstStyle/>
          <a:p>
            <a:r>
              <a:rPr lang="en-US" b="1" dirty="0">
                <a:solidFill>
                  <a:schemeClr val="accent4"/>
                </a:solidFill>
              </a:rPr>
              <a:t>Pod4</a:t>
            </a:r>
          </a:p>
        </p:txBody>
      </p:sp>
      <p:sp>
        <p:nvSpPr>
          <p:cNvPr id="24" name="Rectangle 23">
            <a:extLst>
              <a:ext uri="{FF2B5EF4-FFF2-40B4-BE49-F238E27FC236}">
                <a16:creationId xmlns:a16="http://schemas.microsoft.com/office/drawing/2014/main" id="{6F2DA81C-0302-4887-9F3C-AE648D18F667}"/>
              </a:ext>
            </a:extLst>
          </p:cNvPr>
          <p:cNvSpPr/>
          <p:nvPr/>
        </p:nvSpPr>
        <p:spPr>
          <a:xfrm>
            <a:off x="5477242" y="4739395"/>
            <a:ext cx="953379"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solidFill>
                  <a:schemeClr val="accent4"/>
                </a:solidFill>
              </a:rPr>
              <a:t>Container 1</a:t>
            </a:r>
            <a:endParaRPr lang="en-US" sz="800" b="1" dirty="0">
              <a:solidFill>
                <a:schemeClr val="accent4"/>
              </a:solidFill>
            </a:endParaRPr>
          </a:p>
        </p:txBody>
      </p:sp>
      <p:sp>
        <p:nvSpPr>
          <p:cNvPr id="25" name="Rectangle 24">
            <a:extLst>
              <a:ext uri="{FF2B5EF4-FFF2-40B4-BE49-F238E27FC236}">
                <a16:creationId xmlns:a16="http://schemas.microsoft.com/office/drawing/2014/main" id="{A29B06B5-75F1-45A6-8F62-8278AD9FB088}"/>
              </a:ext>
            </a:extLst>
          </p:cNvPr>
          <p:cNvSpPr/>
          <p:nvPr/>
        </p:nvSpPr>
        <p:spPr>
          <a:xfrm>
            <a:off x="5477243" y="4109245"/>
            <a:ext cx="953378"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solidFill>
                  <a:schemeClr val="accent4"/>
                </a:solidFill>
              </a:rPr>
              <a:t>Container 2</a:t>
            </a:r>
            <a:endParaRPr lang="en-US" sz="800" b="1" dirty="0">
              <a:solidFill>
                <a:schemeClr val="accent4"/>
              </a:solidFill>
            </a:endParaRPr>
          </a:p>
        </p:txBody>
      </p:sp>
      <p:sp>
        <p:nvSpPr>
          <p:cNvPr id="27" name="Rectangle: Rounded Corners 26">
            <a:extLst>
              <a:ext uri="{FF2B5EF4-FFF2-40B4-BE49-F238E27FC236}">
                <a16:creationId xmlns:a16="http://schemas.microsoft.com/office/drawing/2014/main" id="{E1E0A4D1-8D12-4861-9A18-C6F55DB17E35}"/>
              </a:ext>
            </a:extLst>
          </p:cNvPr>
          <p:cNvSpPr/>
          <p:nvPr/>
        </p:nvSpPr>
        <p:spPr>
          <a:xfrm>
            <a:off x="1477091" y="2988627"/>
            <a:ext cx="2896004" cy="2965142"/>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8">
            <a:extLst>
              <a:ext uri="{FF2B5EF4-FFF2-40B4-BE49-F238E27FC236}">
                <a16:creationId xmlns:a16="http://schemas.microsoft.com/office/drawing/2014/main" id="{1A9C356C-7353-43F1-BE03-FA71C76E7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091" y="2059882"/>
            <a:ext cx="2896004" cy="628738"/>
          </a:xfrm>
          <a:prstGeom prst="rect">
            <a:avLst/>
          </a:prstGeom>
        </p:spPr>
      </p:pic>
      <p:grpSp>
        <p:nvGrpSpPr>
          <p:cNvPr id="18" name="Group 17">
            <a:extLst>
              <a:ext uri="{FF2B5EF4-FFF2-40B4-BE49-F238E27FC236}">
                <a16:creationId xmlns:a16="http://schemas.microsoft.com/office/drawing/2014/main" id="{BA7CE45A-83E9-4A8A-AD4B-D09F7B0EFF8F}"/>
              </a:ext>
            </a:extLst>
          </p:cNvPr>
          <p:cNvGrpSpPr/>
          <p:nvPr/>
        </p:nvGrpSpPr>
        <p:grpSpPr>
          <a:xfrm>
            <a:off x="5521757" y="3053734"/>
            <a:ext cx="1956279" cy="2787989"/>
            <a:chOff x="5912282" y="3053734"/>
            <a:chExt cx="1956279" cy="2787989"/>
          </a:xfrm>
        </p:grpSpPr>
        <p:cxnSp>
          <p:nvCxnSpPr>
            <p:cNvPr id="3" name="Straight Connector 2">
              <a:extLst>
                <a:ext uri="{FF2B5EF4-FFF2-40B4-BE49-F238E27FC236}">
                  <a16:creationId xmlns:a16="http://schemas.microsoft.com/office/drawing/2014/main" id="{06D355CE-2F5B-420A-8546-1FDF73579234}"/>
                </a:ext>
              </a:extLst>
            </p:cNvPr>
            <p:cNvCxnSpPr>
              <a:cxnSpLocks/>
            </p:cNvCxnSpPr>
            <p:nvPr/>
          </p:nvCxnSpPr>
          <p:spPr>
            <a:xfrm>
              <a:off x="5912282" y="3159339"/>
              <a:ext cx="1956279" cy="257677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132755-CAE5-46BA-A4AA-4FB9D5E3CCEF}"/>
                </a:ext>
              </a:extLst>
            </p:cNvPr>
            <p:cNvCxnSpPr>
              <a:cxnSpLocks/>
            </p:cNvCxnSpPr>
            <p:nvPr/>
          </p:nvCxnSpPr>
          <p:spPr>
            <a:xfrm flipH="1">
              <a:off x="5940489" y="3053734"/>
              <a:ext cx="1812585" cy="2787989"/>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48690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900" decel="100000" fill="hold"/>
                                        <p:tgtEl>
                                          <p:spTgt spid="2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900" decel="100000" fill="hold"/>
                                        <p:tgtEl>
                                          <p:spTgt spid="21"/>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900" decel="100000" fill="hold"/>
                                        <p:tgtEl>
                                          <p:spTgt spid="15"/>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900" decel="100000" fill="hold"/>
                                        <p:tgtEl>
                                          <p:spTgt spid="22"/>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900" decel="100000" fill="hold"/>
                                        <p:tgtEl>
                                          <p:spTgt spid="1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900" decel="100000" fill="hold"/>
                                        <p:tgtEl>
                                          <p:spTgt spid="23"/>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900" decel="100000" fill="hold"/>
                                        <p:tgtEl>
                                          <p:spTgt spid="17"/>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1000"/>
                                        <p:tgtEl>
                                          <p:spTgt spid="24"/>
                                        </p:tgtEl>
                                      </p:cBhvr>
                                    </p:animEffect>
                                    <p:anim calcmode="lin" valueType="num">
                                      <p:cBhvr>
                                        <p:cTn id="64" dur="1000" fill="hold"/>
                                        <p:tgtEl>
                                          <p:spTgt spid="24"/>
                                        </p:tgtEl>
                                        <p:attrNameLst>
                                          <p:attrName>ppt_x</p:attrName>
                                        </p:attrNameLst>
                                      </p:cBhvr>
                                      <p:tavLst>
                                        <p:tav tm="0">
                                          <p:val>
                                            <p:strVal val="#ppt_x"/>
                                          </p:val>
                                        </p:tav>
                                        <p:tav tm="100000">
                                          <p:val>
                                            <p:strVal val="#ppt_x"/>
                                          </p:val>
                                        </p:tav>
                                      </p:tavLst>
                                    </p:anim>
                                    <p:anim calcmode="lin" valueType="num">
                                      <p:cBhvr>
                                        <p:cTn id="65" dur="900" decel="100000" fill="hold"/>
                                        <p:tgtEl>
                                          <p:spTgt spid="24"/>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000"/>
                                        <p:tgtEl>
                                          <p:spTgt spid="25"/>
                                        </p:tgtEl>
                                      </p:cBhvr>
                                    </p:animEffect>
                                    <p:anim calcmode="lin" valueType="num">
                                      <p:cBhvr>
                                        <p:cTn id="72" dur="1000" fill="hold"/>
                                        <p:tgtEl>
                                          <p:spTgt spid="25"/>
                                        </p:tgtEl>
                                        <p:attrNameLst>
                                          <p:attrName>ppt_x</p:attrName>
                                        </p:attrNameLst>
                                      </p:cBhvr>
                                      <p:tavLst>
                                        <p:tav tm="0">
                                          <p:val>
                                            <p:strVal val="#ppt_x"/>
                                          </p:val>
                                        </p:tav>
                                        <p:tav tm="100000">
                                          <p:val>
                                            <p:strVal val="#ppt_x"/>
                                          </p:val>
                                        </p:tav>
                                      </p:tavLst>
                                    </p:anim>
                                    <p:anim calcmode="lin" valueType="num">
                                      <p:cBhvr>
                                        <p:cTn id="73" dur="900" decel="100000" fill="hold"/>
                                        <p:tgtEl>
                                          <p:spTgt spid="25"/>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0" presetClass="path" presetSubtype="0" accel="50000" decel="50000" fill="hold" grpId="1" nodeType="clickEffect">
                                  <p:stCondLst>
                                    <p:cond delay="0"/>
                                  </p:stCondLst>
                                  <p:childTnLst>
                                    <p:animMotion origin="layout" path="M -1.875E-6 2.59259E-6 L -1.875E-6 0.00023 C 0.00313 0.00069 0.00638 0.00092 0.00964 0.00208 C 0.01875 0.0044 0.0086 0.0044 0.02188 0.00625 C 0.03229 0.00717 0.04297 0.00764 0.05352 0.00833 C 0.06094 0.00764 0.06823 0.00717 0.07552 0.00625 C 0.07669 0.00578 0.07774 0.0044 0.07904 0.00416 C 0.08151 0.00301 0.08438 0.00278 0.08698 0.00208 C 0.16537 0.0044 0.16485 0.00555 0.25495 0.00208 C 0.25612 0.00162 0.25729 0.00069 0.25847 2.59259E-6 L 0.29623 0.00208 C 0.29948 0.00208 0.30248 0.0037 0.30586 0.00416 C 0.31654 0.00509 0.32748 0.00578 0.33841 0.00625 C 0.34974 0.00648 0.36133 0.00625 0.37279 0.00625 L 0.37279 0.00648 " pathEditMode="relative" rAng="0" ptsTypes="AAAAAAAAAAAAAAA">
                                      <p:cBhvr>
                                        <p:cTn id="82" dur="2000" fill="hold"/>
                                        <p:tgtEl>
                                          <p:spTgt spid="14"/>
                                        </p:tgtEl>
                                        <p:attrNameLst>
                                          <p:attrName>ppt_x</p:attrName>
                                          <p:attrName>ppt_y</p:attrName>
                                        </p:attrNameLst>
                                      </p:cBhvr>
                                      <p:rCtr x="18633" y="417"/>
                                    </p:animMotion>
                                  </p:childTnLst>
                                </p:cTn>
                              </p:par>
                              <p:par>
                                <p:cTn id="83" presetID="0" presetClass="path" presetSubtype="0" accel="50000" decel="50000" fill="hold" grpId="1" nodeType="withEffect">
                                  <p:stCondLst>
                                    <p:cond delay="0"/>
                                  </p:stCondLst>
                                  <p:childTnLst>
                                    <p:animMotion origin="layout" path="M 3.125E-6 -7.40741E-7 L 3.125E-6 0.00023 C 0.00312 0.0007 0.00638 0.00093 0.00963 0.00208 C 0.01875 0.0044 0.00859 0.0044 0.02187 0.00625 C 0.03229 0.00718 0.04297 0.00764 0.05351 0.00833 C 0.06093 0.00764 0.06823 0.00718 0.07552 0.00625 C 0.07669 0.00579 0.07773 0.0044 0.07903 0.00417 C 0.08151 0.00301 0.08437 0.00278 0.08698 0.00208 C 0.16536 0.0044 0.16484 0.00556 0.25494 0.00208 C 0.25612 0.00162 0.25729 0.0007 0.25846 -7.40741E-7 L 0.29622 0.00208 C 0.29948 0.00208 0.30247 0.0037 0.30586 0.00417 C 0.31653 0.00509 0.32747 0.00579 0.33841 0.00625 C 0.34974 0.00648 0.36133 0.00625 0.37278 0.00625 L 0.37278 0.00648 " pathEditMode="relative" rAng="0" ptsTypes="AAAAAAAAAAAAAAA">
                                      <p:cBhvr>
                                        <p:cTn id="84" dur="2000" fill="hold"/>
                                        <p:tgtEl>
                                          <p:spTgt spid="20"/>
                                        </p:tgtEl>
                                        <p:attrNameLst>
                                          <p:attrName>ppt_x</p:attrName>
                                          <p:attrName>ppt_y</p:attrName>
                                        </p:attrNameLst>
                                      </p:cBhvr>
                                      <p:rCtr x="18633" y="417"/>
                                    </p:animMotion>
                                  </p:childTnLst>
                                </p:cTn>
                              </p:par>
                              <p:par>
                                <p:cTn id="85" presetID="0" presetClass="path" presetSubtype="0" accel="50000" decel="50000" fill="hold" grpId="1" nodeType="withEffect">
                                  <p:stCondLst>
                                    <p:cond delay="0"/>
                                  </p:stCondLst>
                                  <p:childTnLst>
                                    <p:animMotion origin="layout" path="M 4.16667E-7 -7.40741E-7 L 4.16667E-7 0.00023 C 0.00312 0.0007 0.00638 0.00093 0.00964 0.00208 C 0.01875 0.0044 0.00859 0.0044 0.02187 0.00625 C 0.03229 0.00718 0.04297 0.00764 0.05352 0.00833 C 0.06094 0.00764 0.06823 0.00718 0.07552 0.00625 C 0.07669 0.00579 0.07773 0.0044 0.07904 0.00417 C 0.08151 0.00301 0.08437 0.00278 0.08698 0.00208 C 0.16536 0.0044 0.16484 0.00556 0.25495 0.00208 C 0.25612 0.00162 0.25729 0.0007 0.25846 -7.40741E-7 L 0.29622 0.00208 C 0.29948 0.00208 0.30247 0.0037 0.30586 0.00417 C 0.31654 0.00509 0.32747 0.00579 0.33841 0.00625 C 0.34974 0.00648 0.36133 0.00625 0.37279 0.00625 L 0.37279 0.00648 " pathEditMode="relative" rAng="0" ptsTypes="AAAAAAAAAAAAAAA">
                                      <p:cBhvr>
                                        <p:cTn id="86" dur="2000" fill="hold"/>
                                        <p:tgtEl>
                                          <p:spTgt spid="21"/>
                                        </p:tgtEl>
                                        <p:attrNameLst>
                                          <p:attrName>ppt_x</p:attrName>
                                          <p:attrName>ppt_y</p:attrName>
                                        </p:attrNameLst>
                                      </p:cBhvr>
                                      <p:rCtr x="18633" y="417"/>
                                    </p:animMotion>
                                  </p:childTnLst>
                                </p:cTn>
                              </p:par>
                              <p:par>
                                <p:cTn id="87" presetID="0" presetClass="path" presetSubtype="0" accel="50000" decel="50000" fill="hold" grpId="1" nodeType="withEffect">
                                  <p:stCondLst>
                                    <p:cond delay="0"/>
                                  </p:stCondLst>
                                  <p:childTnLst>
                                    <p:animMotion origin="layout" path="M 2.70833E-6 4.44444E-6 L 2.70833E-6 0.00023 C 0.00312 0.00069 0.00638 0.00092 0.00963 0.00208 C 0.01875 0.00439 0.00859 0.00439 0.02187 0.00625 C 0.03229 0.00717 0.04297 0.00763 0.05351 0.00833 C 0.06093 0.00763 0.06823 0.00717 0.07552 0.00625 C 0.07669 0.00578 0.07773 0.00439 0.07903 0.00416 C 0.08151 0.003 0.08437 0.00277 0.08698 0.00208 C 0.16536 0.00439 0.16484 0.00555 0.25495 0.00208 C 0.25612 0.00162 0.25729 0.00069 0.25846 4.44444E-6 L 0.29622 0.00208 C 0.29948 0.00208 0.30247 0.0037 0.30586 0.00416 C 0.31653 0.00509 0.32747 0.00578 0.33841 0.00625 C 0.34974 0.00648 0.36133 0.00625 0.37278 0.00625 L 0.37278 0.00648 " pathEditMode="relative" rAng="0" ptsTypes="AAAAAAAAAAAAAAA">
                                      <p:cBhvr>
                                        <p:cTn id="88" dur="2000" fill="hold"/>
                                        <p:tgtEl>
                                          <p:spTgt spid="15"/>
                                        </p:tgtEl>
                                        <p:attrNameLst>
                                          <p:attrName>ppt_x</p:attrName>
                                          <p:attrName>ppt_y</p:attrName>
                                        </p:attrNameLst>
                                      </p:cBhvr>
                                      <p:rCtr x="18633" y="417"/>
                                    </p:animMotion>
                                  </p:childTnLst>
                                </p:cTn>
                              </p:par>
                              <p:par>
                                <p:cTn id="89" presetID="0" presetClass="path" presetSubtype="0" accel="50000" decel="50000" fill="hold" grpId="1" nodeType="withEffect">
                                  <p:stCondLst>
                                    <p:cond delay="0"/>
                                  </p:stCondLst>
                                  <p:childTnLst>
                                    <p:animMotion origin="layout" path="M -1.25E-6 3.33333E-6 L -1.25E-6 0.00023 C 0.00313 0.00069 0.00638 0.00092 0.00964 0.00208 C 0.01875 0.00439 0.0086 0.00439 0.02188 0.00625 C 0.03229 0.00717 0.04297 0.00764 0.05352 0.00833 C 0.06094 0.00764 0.06823 0.00717 0.07552 0.00625 C 0.07669 0.00578 0.07774 0.00439 0.07904 0.00416 C 0.08151 0.00301 0.08438 0.00277 0.08698 0.00208 C 0.16537 0.00439 0.16485 0.00555 0.25495 0.00208 C 0.25612 0.00162 0.25729 0.00069 0.25846 3.33333E-6 L 0.29623 0.00208 C 0.29948 0.00208 0.30248 0.0037 0.30586 0.00416 C 0.31654 0.00509 0.32748 0.00578 0.33841 0.00625 C 0.34974 0.00648 0.36133 0.00625 0.37279 0.00625 L 0.37279 0.00648 " pathEditMode="relative" rAng="0" ptsTypes="AAAAAAAAAAAAAAA">
                                      <p:cBhvr>
                                        <p:cTn id="90" dur="2000" fill="hold"/>
                                        <p:tgtEl>
                                          <p:spTgt spid="24"/>
                                        </p:tgtEl>
                                        <p:attrNameLst>
                                          <p:attrName>ppt_x</p:attrName>
                                          <p:attrName>ppt_y</p:attrName>
                                        </p:attrNameLst>
                                      </p:cBhvr>
                                      <p:rCtr x="18633" y="417"/>
                                    </p:animMotion>
                                  </p:childTnLst>
                                </p:cTn>
                              </p:par>
                              <p:par>
                                <p:cTn id="91" presetID="0" presetClass="path" presetSubtype="0" accel="50000" decel="50000" fill="hold" grpId="1" nodeType="withEffect">
                                  <p:stCondLst>
                                    <p:cond delay="0"/>
                                  </p:stCondLst>
                                  <p:childTnLst>
                                    <p:animMotion origin="layout" path="M -1.25E-6 1.11022E-16 L -1.25E-6 0.00023 C 0.00313 0.00069 0.00638 0.00093 0.00964 0.00208 C 0.01875 0.0044 0.0086 0.0044 0.02188 0.00625 C 0.03229 0.00718 0.04297 0.00764 0.05352 0.00833 C 0.06094 0.00764 0.06823 0.00718 0.07552 0.00625 C 0.07669 0.00579 0.07774 0.0044 0.07904 0.00417 C 0.08151 0.00301 0.08438 0.00278 0.08698 0.00208 C 0.16537 0.0044 0.16485 0.00556 0.25495 0.00208 C 0.25612 0.00162 0.25729 0.00069 0.25846 1.11022E-16 L 0.29623 0.00208 C 0.29948 0.00208 0.30248 0.0037 0.30586 0.00417 C 0.31654 0.00509 0.32748 0.00579 0.33841 0.00625 C 0.34974 0.00648 0.36133 0.00625 0.37279 0.00625 L 0.37279 0.00648 " pathEditMode="relative" rAng="0" ptsTypes="AAAAAAAAAAAAAAA">
                                      <p:cBhvr>
                                        <p:cTn id="92" dur="2000" fill="hold"/>
                                        <p:tgtEl>
                                          <p:spTgt spid="25"/>
                                        </p:tgtEl>
                                        <p:attrNameLst>
                                          <p:attrName>ppt_x</p:attrName>
                                          <p:attrName>ppt_y</p:attrName>
                                        </p:attrNameLst>
                                      </p:cBhvr>
                                      <p:rCtr x="18633" y="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7" grpId="0" animBg="1"/>
      <p:bldP spid="20" grpId="0"/>
      <p:bldP spid="20" grpId="1"/>
      <p:bldP spid="21" grpId="0"/>
      <p:bldP spid="21" grpId="1"/>
      <p:bldP spid="22" grpId="0"/>
      <p:bldP spid="23" grpId="0"/>
      <p:bldP spid="24" grpId="0" animBg="1"/>
      <p:bldP spid="24" grpId="1" animBg="1"/>
      <p:bldP spid="25" grpId="0" animBg="1"/>
      <p:bldP spid="2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4">
            <a:extLst>
              <a:ext uri="{FF2B5EF4-FFF2-40B4-BE49-F238E27FC236}">
                <a16:creationId xmlns:a16="http://schemas.microsoft.com/office/drawing/2014/main" id="{F5461630-0059-4DD9-A430-A292F6BBEE60}"/>
              </a:ext>
            </a:extLst>
          </p:cNvPr>
          <p:cNvSpPr>
            <a:spLocks noGrp="1"/>
          </p:cNvSpPr>
          <p:nvPr>
            <p:ph type="body" sz="quarter" idx="15"/>
          </p:nvPr>
        </p:nvSpPr>
        <p:spPr>
          <a:xfrm>
            <a:off x="941796" y="203515"/>
            <a:ext cx="10308408" cy="914400"/>
          </a:xfrm>
        </p:spPr>
        <p:txBody>
          <a:bodyPr/>
          <a:lstStyle/>
          <a:p>
            <a:r>
              <a:rPr lang="en-US" b="1" dirty="0">
                <a:solidFill>
                  <a:srgbClr val="0070C0"/>
                </a:solidFill>
              </a:rPr>
              <a:t>|</a:t>
            </a:r>
            <a:r>
              <a:rPr lang="en-US" b="1" dirty="0">
                <a:solidFill>
                  <a:schemeClr val="accent1"/>
                </a:solidFill>
              </a:rPr>
              <a:t>Kubernetes Architecture</a:t>
            </a:r>
            <a:endParaRPr lang="nl-NL" dirty="0"/>
          </a:p>
        </p:txBody>
      </p:sp>
      <p:pic>
        <p:nvPicPr>
          <p:cNvPr id="5" name="Picture 4">
            <a:extLst>
              <a:ext uri="{FF2B5EF4-FFF2-40B4-BE49-F238E27FC236}">
                <a16:creationId xmlns:a16="http://schemas.microsoft.com/office/drawing/2014/main" id="{446DB3F5-1461-4A65-9655-1B19D8306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6337" y="2093964"/>
            <a:ext cx="1490969" cy="410456"/>
          </a:xfrm>
          <a:prstGeom prst="rect">
            <a:avLst/>
          </a:prstGeom>
        </p:spPr>
      </p:pic>
      <p:sp>
        <p:nvSpPr>
          <p:cNvPr id="6" name="Rectangle: Rounded Corners 5">
            <a:extLst>
              <a:ext uri="{FF2B5EF4-FFF2-40B4-BE49-F238E27FC236}">
                <a16:creationId xmlns:a16="http://schemas.microsoft.com/office/drawing/2014/main" id="{A3ED54D4-EC00-48C5-BEDB-2AD2CA25E162}"/>
              </a:ext>
            </a:extLst>
          </p:cNvPr>
          <p:cNvSpPr/>
          <p:nvPr/>
        </p:nvSpPr>
        <p:spPr>
          <a:xfrm>
            <a:off x="1477091" y="1897810"/>
            <a:ext cx="2896004" cy="4572001"/>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8">
            <a:extLst>
              <a:ext uri="{FF2B5EF4-FFF2-40B4-BE49-F238E27FC236}">
                <a16:creationId xmlns:a16="http://schemas.microsoft.com/office/drawing/2014/main" id="{ACCD91B9-0C16-47B7-B933-4C91D2033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942" y="5731485"/>
            <a:ext cx="2570672" cy="593984"/>
          </a:xfrm>
          <a:prstGeom prst="rect">
            <a:avLst/>
          </a:prstGeom>
        </p:spPr>
      </p:pic>
      <p:sp>
        <p:nvSpPr>
          <p:cNvPr id="8" name="Rectangle: Rounded Corners 7">
            <a:extLst>
              <a:ext uri="{FF2B5EF4-FFF2-40B4-BE49-F238E27FC236}">
                <a16:creationId xmlns:a16="http://schemas.microsoft.com/office/drawing/2014/main" id="{40473AFA-975C-4D70-8D24-4D45814172F9}"/>
              </a:ext>
            </a:extLst>
          </p:cNvPr>
          <p:cNvSpPr/>
          <p:nvPr/>
        </p:nvSpPr>
        <p:spPr>
          <a:xfrm>
            <a:off x="5259624" y="2017388"/>
            <a:ext cx="5990580" cy="1877438"/>
          </a:xfrm>
          <a:prstGeom prst="roundRect">
            <a:avLst/>
          </a:prstGeom>
          <a:no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9C0C68D-1E23-425C-81EA-77F3409995FA}"/>
              </a:ext>
            </a:extLst>
          </p:cNvPr>
          <p:cNvSpPr/>
          <p:nvPr/>
        </p:nvSpPr>
        <p:spPr>
          <a:xfrm>
            <a:off x="5259624" y="4275635"/>
            <a:ext cx="5990580" cy="2001327"/>
          </a:xfrm>
          <a:prstGeom prst="roundRect">
            <a:avLst/>
          </a:prstGeom>
          <a:no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7A557C-1C39-46FD-834A-007156527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6337" y="4378449"/>
            <a:ext cx="1490969" cy="410456"/>
          </a:xfrm>
          <a:prstGeom prst="rect">
            <a:avLst/>
          </a:prstGeom>
        </p:spPr>
      </p:pic>
      <p:grpSp>
        <p:nvGrpSpPr>
          <p:cNvPr id="11" name="Group 10">
            <a:extLst>
              <a:ext uri="{FF2B5EF4-FFF2-40B4-BE49-F238E27FC236}">
                <a16:creationId xmlns:a16="http://schemas.microsoft.com/office/drawing/2014/main" id="{FD1FD841-D132-4093-9E82-6779D8B026EA}"/>
              </a:ext>
            </a:extLst>
          </p:cNvPr>
          <p:cNvGrpSpPr/>
          <p:nvPr/>
        </p:nvGrpSpPr>
        <p:grpSpPr>
          <a:xfrm>
            <a:off x="1966823" y="2143953"/>
            <a:ext cx="1406105" cy="593984"/>
            <a:chOff x="1966823" y="2143953"/>
            <a:chExt cx="1406105" cy="593984"/>
          </a:xfrm>
        </p:grpSpPr>
        <p:sp>
          <p:nvSpPr>
            <p:cNvPr id="12" name="Rectangle: Rounded Corners 11">
              <a:extLst>
                <a:ext uri="{FF2B5EF4-FFF2-40B4-BE49-F238E27FC236}">
                  <a16:creationId xmlns:a16="http://schemas.microsoft.com/office/drawing/2014/main" id="{28CBBDE3-A099-4711-B3F2-2DA88B17A321}"/>
                </a:ext>
              </a:extLst>
            </p:cNvPr>
            <p:cNvSpPr/>
            <p:nvPr/>
          </p:nvSpPr>
          <p:spPr>
            <a:xfrm>
              <a:off x="1966823" y="2143953"/>
              <a:ext cx="1406105" cy="593984"/>
            </a:xfrm>
            <a:prstGeom prst="roundRect">
              <a:avLst/>
            </a:prstGeom>
            <a:no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BBE610-57D3-4C69-BCED-194A0C5789BD}"/>
                </a:ext>
              </a:extLst>
            </p:cNvPr>
            <p:cNvSpPr/>
            <p:nvPr/>
          </p:nvSpPr>
          <p:spPr>
            <a:xfrm>
              <a:off x="1966823" y="2277374"/>
              <a:ext cx="1406105" cy="3881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Api</a:t>
              </a:r>
              <a:r>
                <a:rPr lang="en-US" dirty="0"/>
                <a:t> Server</a:t>
              </a:r>
            </a:p>
          </p:txBody>
        </p:sp>
      </p:grpSp>
      <p:grpSp>
        <p:nvGrpSpPr>
          <p:cNvPr id="28" name="Group 27">
            <a:extLst>
              <a:ext uri="{FF2B5EF4-FFF2-40B4-BE49-F238E27FC236}">
                <a16:creationId xmlns:a16="http://schemas.microsoft.com/office/drawing/2014/main" id="{23FD0681-0CDC-4A67-B326-DC8C31813933}"/>
              </a:ext>
            </a:extLst>
          </p:cNvPr>
          <p:cNvGrpSpPr/>
          <p:nvPr/>
        </p:nvGrpSpPr>
        <p:grpSpPr>
          <a:xfrm>
            <a:off x="2765509" y="3321363"/>
            <a:ext cx="1406105" cy="735829"/>
            <a:chOff x="2490159" y="3384234"/>
            <a:chExt cx="1406105" cy="735829"/>
          </a:xfrm>
        </p:grpSpPr>
        <p:sp>
          <p:nvSpPr>
            <p:cNvPr id="15" name="Rectangle: Rounded Corners 14">
              <a:extLst>
                <a:ext uri="{FF2B5EF4-FFF2-40B4-BE49-F238E27FC236}">
                  <a16:creationId xmlns:a16="http://schemas.microsoft.com/office/drawing/2014/main" id="{9801E6E1-51A5-49EA-98D0-E717FC59DEE6}"/>
                </a:ext>
              </a:extLst>
            </p:cNvPr>
            <p:cNvSpPr/>
            <p:nvPr/>
          </p:nvSpPr>
          <p:spPr>
            <a:xfrm>
              <a:off x="2490159" y="3384234"/>
              <a:ext cx="1406105" cy="735829"/>
            </a:xfrm>
            <a:prstGeom prst="roundRect">
              <a:avLst/>
            </a:prstGeom>
            <a:noFill/>
            <a:ln>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BA5856-EEC1-4FE8-9B9B-0270859DAFF3}"/>
                </a:ext>
              </a:extLst>
            </p:cNvPr>
            <p:cNvSpPr/>
            <p:nvPr/>
          </p:nvSpPr>
          <p:spPr>
            <a:xfrm>
              <a:off x="2490159" y="3517655"/>
              <a:ext cx="1406105" cy="46865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Etcd</a:t>
              </a:r>
              <a:r>
                <a:rPr lang="en-US" dirty="0"/>
                <a:t> cluster</a:t>
              </a:r>
            </a:p>
          </p:txBody>
        </p:sp>
      </p:grpSp>
      <p:grpSp>
        <p:nvGrpSpPr>
          <p:cNvPr id="29" name="Group 28">
            <a:extLst>
              <a:ext uri="{FF2B5EF4-FFF2-40B4-BE49-F238E27FC236}">
                <a16:creationId xmlns:a16="http://schemas.microsoft.com/office/drawing/2014/main" id="{F4AB1758-E3A0-4A6B-B9FB-2059025135EA}"/>
              </a:ext>
            </a:extLst>
          </p:cNvPr>
          <p:cNvGrpSpPr/>
          <p:nvPr/>
        </p:nvGrpSpPr>
        <p:grpSpPr>
          <a:xfrm>
            <a:off x="1856119" y="4691830"/>
            <a:ext cx="1406105" cy="735828"/>
            <a:chOff x="1856119" y="4691830"/>
            <a:chExt cx="1406105" cy="735828"/>
          </a:xfrm>
        </p:grpSpPr>
        <p:sp>
          <p:nvSpPr>
            <p:cNvPr id="17" name="Rectangle: Rounded Corners 16">
              <a:extLst>
                <a:ext uri="{FF2B5EF4-FFF2-40B4-BE49-F238E27FC236}">
                  <a16:creationId xmlns:a16="http://schemas.microsoft.com/office/drawing/2014/main" id="{C98A128F-232F-4AB4-AD81-EE29EFB28477}"/>
                </a:ext>
              </a:extLst>
            </p:cNvPr>
            <p:cNvSpPr/>
            <p:nvPr/>
          </p:nvSpPr>
          <p:spPr>
            <a:xfrm>
              <a:off x="1856119" y="4691830"/>
              <a:ext cx="1406105" cy="735828"/>
            </a:xfrm>
            <a:prstGeom prst="round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F6EF1D-6251-4542-BE7E-CAAE23C55874}"/>
                </a:ext>
              </a:extLst>
            </p:cNvPr>
            <p:cNvSpPr/>
            <p:nvPr/>
          </p:nvSpPr>
          <p:spPr>
            <a:xfrm>
              <a:off x="1856119" y="4815054"/>
              <a:ext cx="1406105" cy="47076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a:t>
              </a:r>
              <a:r>
                <a:rPr lang="en-US" dirty="0"/>
                <a:t> scheduler</a:t>
              </a:r>
            </a:p>
          </p:txBody>
        </p:sp>
      </p:grpSp>
      <p:grpSp>
        <p:nvGrpSpPr>
          <p:cNvPr id="19" name="Group 18">
            <a:extLst>
              <a:ext uri="{FF2B5EF4-FFF2-40B4-BE49-F238E27FC236}">
                <a16:creationId xmlns:a16="http://schemas.microsoft.com/office/drawing/2014/main" id="{C6DDAE64-720A-4F76-9E08-703FEA3E3103}"/>
              </a:ext>
            </a:extLst>
          </p:cNvPr>
          <p:cNvGrpSpPr/>
          <p:nvPr/>
        </p:nvGrpSpPr>
        <p:grpSpPr>
          <a:xfrm>
            <a:off x="5545318" y="4583677"/>
            <a:ext cx="1406105" cy="593984"/>
            <a:chOff x="1966823" y="2143953"/>
            <a:chExt cx="1406105" cy="593984"/>
          </a:xfrm>
        </p:grpSpPr>
        <p:sp>
          <p:nvSpPr>
            <p:cNvPr id="20" name="Rectangle: Rounded Corners 19">
              <a:extLst>
                <a:ext uri="{FF2B5EF4-FFF2-40B4-BE49-F238E27FC236}">
                  <a16:creationId xmlns:a16="http://schemas.microsoft.com/office/drawing/2014/main" id="{3B4AC21E-7570-4728-89B9-A59EB95B8A1A}"/>
                </a:ext>
              </a:extLst>
            </p:cNvPr>
            <p:cNvSpPr/>
            <p:nvPr/>
          </p:nvSpPr>
          <p:spPr>
            <a:xfrm>
              <a:off x="1966823" y="2143953"/>
              <a:ext cx="1406105" cy="593984"/>
            </a:xfrm>
            <a:prstGeom prst="roundRect">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3251F8-766A-41E2-A596-9A12EA242808}"/>
                </a:ext>
              </a:extLst>
            </p:cNvPr>
            <p:cNvSpPr/>
            <p:nvPr/>
          </p:nvSpPr>
          <p:spPr>
            <a:xfrm>
              <a:off x="1966823" y="2277374"/>
              <a:ext cx="1406105" cy="3881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Kubelet</a:t>
              </a:r>
              <a:endParaRPr lang="en-US" dirty="0"/>
            </a:p>
          </p:txBody>
        </p:sp>
      </p:grpSp>
      <p:grpSp>
        <p:nvGrpSpPr>
          <p:cNvPr id="22" name="Group 21">
            <a:extLst>
              <a:ext uri="{FF2B5EF4-FFF2-40B4-BE49-F238E27FC236}">
                <a16:creationId xmlns:a16="http://schemas.microsoft.com/office/drawing/2014/main" id="{B2F72C70-7888-403F-8E6E-6470F446514D}"/>
              </a:ext>
            </a:extLst>
          </p:cNvPr>
          <p:cNvGrpSpPr/>
          <p:nvPr/>
        </p:nvGrpSpPr>
        <p:grpSpPr>
          <a:xfrm>
            <a:off x="5545318" y="3108382"/>
            <a:ext cx="1406105" cy="593984"/>
            <a:chOff x="1966823" y="2143953"/>
            <a:chExt cx="1406105" cy="593984"/>
          </a:xfrm>
        </p:grpSpPr>
        <p:sp>
          <p:nvSpPr>
            <p:cNvPr id="23" name="Rectangle: Rounded Corners 22">
              <a:extLst>
                <a:ext uri="{FF2B5EF4-FFF2-40B4-BE49-F238E27FC236}">
                  <a16:creationId xmlns:a16="http://schemas.microsoft.com/office/drawing/2014/main" id="{D35DEB5B-3B55-42D3-8612-745774D3F513}"/>
                </a:ext>
              </a:extLst>
            </p:cNvPr>
            <p:cNvSpPr/>
            <p:nvPr/>
          </p:nvSpPr>
          <p:spPr>
            <a:xfrm>
              <a:off x="1966823" y="2143953"/>
              <a:ext cx="1406105" cy="593984"/>
            </a:xfrm>
            <a:prstGeom prst="roundRect">
              <a:avLst/>
            </a:prstGeom>
            <a:no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33C18D-8388-4776-A8C0-0D53B00F8DD4}"/>
                </a:ext>
              </a:extLst>
            </p:cNvPr>
            <p:cNvSpPr/>
            <p:nvPr/>
          </p:nvSpPr>
          <p:spPr>
            <a:xfrm>
              <a:off x="1966823" y="2277374"/>
              <a:ext cx="1406105" cy="38818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a:t>
              </a:r>
              <a:r>
                <a:rPr lang="en-US" dirty="0"/>
                <a:t>-Proxy</a:t>
              </a:r>
            </a:p>
          </p:txBody>
        </p:sp>
      </p:grpSp>
      <p:grpSp>
        <p:nvGrpSpPr>
          <p:cNvPr id="30" name="Group 29">
            <a:extLst>
              <a:ext uri="{FF2B5EF4-FFF2-40B4-BE49-F238E27FC236}">
                <a16:creationId xmlns:a16="http://schemas.microsoft.com/office/drawing/2014/main" id="{60EDA30A-B167-4F13-B415-15B718B88DBF}"/>
              </a:ext>
            </a:extLst>
          </p:cNvPr>
          <p:cNvGrpSpPr/>
          <p:nvPr/>
        </p:nvGrpSpPr>
        <p:grpSpPr>
          <a:xfrm>
            <a:off x="5536529" y="2264454"/>
            <a:ext cx="1406105" cy="593984"/>
            <a:chOff x="1966823" y="2143953"/>
            <a:chExt cx="1406105" cy="593984"/>
          </a:xfrm>
        </p:grpSpPr>
        <p:sp>
          <p:nvSpPr>
            <p:cNvPr id="31" name="Rectangle: Rounded Corners 30">
              <a:extLst>
                <a:ext uri="{FF2B5EF4-FFF2-40B4-BE49-F238E27FC236}">
                  <a16:creationId xmlns:a16="http://schemas.microsoft.com/office/drawing/2014/main" id="{554F6BFB-9312-495B-B524-2675F0D28F98}"/>
                </a:ext>
              </a:extLst>
            </p:cNvPr>
            <p:cNvSpPr/>
            <p:nvPr/>
          </p:nvSpPr>
          <p:spPr>
            <a:xfrm>
              <a:off x="1966823" y="2143953"/>
              <a:ext cx="1406105" cy="593984"/>
            </a:xfrm>
            <a:prstGeom prst="roundRect">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0D0572F-BFBE-421A-AA28-7AAB989C449A}"/>
                </a:ext>
              </a:extLst>
            </p:cNvPr>
            <p:cNvSpPr/>
            <p:nvPr/>
          </p:nvSpPr>
          <p:spPr>
            <a:xfrm>
              <a:off x="1966823" y="2277374"/>
              <a:ext cx="1406105" cy="3881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Kubelet</a:t>
              </a:r>
              <a:endParaRPr lang="en-US" dirty="0"/>
            </a:p>
          </p:txBody>
        </p:sp>
      </p:grpSp>
      <p:grpSp>
        <p:nvGrpSpPr>
          <p:cNvPr id="33" name="Group 32">
            <a:extLst>
              <a:ext uri="{FF2B5EF4-FFF2-40B4-BE49-F238E27FC236}">
                <a16:creationId xmlns:a16="http://schemas.microsoft.com/office/drawing/2014/main" id="{EB24C365-FADA-4805-9529-3916CFB1FB8C}"/>
              </a:ext>
            </a:extLst>
          </p:cNvPr>
          <p:cNvGrpSpPr/>
          <p:nvPr/>
        </p:nvGrpSpPr>
        <p:grpSpPr>
          <a:xfrm>
            <a:off x="5576025" y="5434493"/>
            <a:ext cx="1406105" cy="593984"/>
            <a:chOff x="1649627" y="4248715"/>
            <a:chExt cx="1406105" cy="593984"/>
          </a:xfrm>
        </p:grpSpPr>
        <p:sp>
          <p:nvSpPr>
            <p:cNvPr id="34" name="Rectangle: Rounded Corners 33">
              <a:extLst>
                <a:ext uri="{FF2B5EF4-FFF2-40B4-BE49-F238E27FC236}">
                  <a16:creationId xmlns:a16="http://schemas.microsoft.com/office/drawing/2014/main" id="{E526DA40-5CAE-4520-B30E-F5FDAEB34E8B}"/>
                </a:ext>
              </a:extLst>
            </p:cNvPr>
            <p:cNvSpPr/>
            <p:nvPr/>
          </p:nvSpPr>
          <p:spPr>
            <a:xfrm>
              <a:off x="1649627" y="4248715"/>
              <a:ext cx="1406105" cy="593984"/>
            </a:xfrm>
            <a:prstGeom prst="roundRect">
              <a:avLst/>
            </a:prstGeom>
            <a:no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B1486485-2D2D-40A3-B554-781A8C50B4DE}"/>
                </a:ext>
              </a:extLst>
            </p:cNvPr>
            <p:cNvSpPr/>
            <p:nvPr/>
          </p:nvSpPr>
          <p:spPr>
            <a:xfrm>
              <a:off x="1649627" y="4382136"/>
              <a:ext cx="1406105" cy="38818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a:t>
              </a:r>
              <a:r>
                <a:rPr lang="en-US" dirty="0"/>
                <a:t>-Proxy</a:t>
              </a:r>
            </a:p>
          </p:txBody>
        </p:sp>
      </p:grpSp>
    </p:spTree>
    <p:extLst>
      <p:ext uri="{BB962C8B-B14F-4D97-AF65-F5344CB8AC3E}">
        <p14:creationId xmlns:p14="http://schemas.microsoft.com/office/powerpoint/2010/main" val="69461504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FA78FF08-95BF-4494-A7B2-D62077F5ADA9}"/>
              </a:ext>
            </a:extLst>
          </p:cNvPr>
          <p:cNvSpPr>
            <a:spLocks noGrp="1"/>
          </p:cNvSpPr>
          <p:nvPr>
            <p:ph type="body" sz="quarter" idx="15"/>
          </p:nvPr>
        </p:nvSpPr>
        <p:spPr>
          <a:xfrm>
            <a:off x="941796" y="63495"/>
            <a:ext cx="10308408" cy="788625"/>
          </a:xfrm>
        </p:spPr>
        <p:txBody>
          <a:bodyPr>
            <a:normAutofit/>
          </a:bodyPr>
          <a:lstStyle/>
          <a:p>
            <a:r>
              <a:rPr lang="en-US" b="1" dirty="0">
                <a:solidFill>
                  <a:srgbClr val="0070C0"/>
                </a:solidFill>
              </a:rPr>
              <a:t>|</a:t>
            </a:r>
            <a:r>
              <a:rPr lang="en-US" b="1" dirty="0">
                <a:solidFill>
                  <a:schemeClr val="accent1"/>
                </a:solidFill>
              </a:rPr>
              <a:t>Kubernetes Architecture</a:t>
            </a:r>
            <a:endParaRPr lang="nl-NL" dirty="0"/>
          </a:p>
        </p:txBody>
      </p:sp>
      <p:pic>
        <p:nvPicPr>
          <p:cNvPr id="11" name="Picture 10">
            <a:extLst>
              <a:ext uri="{FF2B5EF4-FFF2-40B4-BE49-F238E27FC236}">
                <a16:creationId xmlns:a16="http://schemas.microsoft.com/office/drawing/2014/main" id="{E7ECC1C5-1634-4449-AEB7-9E627091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6337" y="2093964"/>
            <a:ext cx="1490969" cy="410456"/>
          </a:xfrm>
          <a:prstGeom prst="rect">
            <a:avLst/>
          </a:prstGeom>
        </p:spPr>
      </p:pic>
      <p:sp>
        <p:nvSpPr>
          <p:cNvPr id="27" name="Rectangle: Rounded Corners 26">
            <a:extLst>
              <a:ext uri="{FF2B5EF4-FFF2-40B4-BE49-F238E27FC236}">
                <a16:creationId xmlns:a16="http://schemas.microsoft.com/office/drawing/2014/main" id="{E1E0A4D1-8D12-4861-9A18-C6F55DB17E35}"/>
              </a:ext>
            </a:extLst>
          </p:cNvPr>
          <p:cNvSpPr/>
          <p:nvPr/>
        </p:nvSpPr>
        <p:spPr>
          <a:xfrm>
            <a:off x="2859819" y="1924743"/>
            <a:ext cx="2896004" cy="4572001"/>
          </a:xfrm>
          <a:prstGeom prst="roundRect">
            <a:avLst/>
          </a:prstGeom>
          <a:no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8">
            <a:extLst>
              <a:ext uri="{FF2B5EF4-FFF2-40B4-BE49-F238E27FC236}">
                <a16:creationId xmlns:a16="http://schemas.microsoft.com/office/drawing/2014/main" id="{1A9C356C-7353-43F1-BE03-FA71C76E7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3670" y="5758418"/>
            <a:ext cx="2570672" cy="593984"/>
          </a:xfrm>
          <a:prstGeom prst="rect">
            <a:avLst/>
          </a:prstGeom>
        </p:spPr>
      </p:pic>
      <p:sp>
        <p:nvSpPr>
          <p:cNvPr id="18" name="Rectangle: Rounded Corners 17">
            <a:extLst>
              <a:ext uri="{FF2B5EF4-FFF2-40B4-BE49-F238E27FC236}">
                <a16:creationId xmlns:a16="http://schemas.microsoft.com/office/drawing/2014/main" id="{59379BD1-85A8-46A1-9FE9-4A70CE4B9E78}"/>
              </a:ext>
            </a:extLst>
          </p:cNvPr>
          <p:cNvSpPr/>
          <p:nvPr/>
        </p:nvSpPr>
        <p:spPr>
          <a:xfrm>
            <a:off x="6267450" y="2017388"/>
            <a:ext cx="4982754" cy="1877438"/>
          </a:xfrm>
          <a:prstGeom prst="roundRect">
            <a:avLst/>
          </a:prstGeom>
          <a:no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E79CECF-E3CB-4087-B5B0-000B64C2730B}"/>
              </a:ext>
            </a:extLst>
          </p:cNvPr>
          <p:cNvSpPr/>
          <p:nvPr/>
        </p:nvSpPr>
        <p:spPr>
          <a:xfrm>
            <a:off x="6200774" y="4275635"/>
            <a:ext cx="5049429" cy="2001327"/>
          </a:xfrm>
          <a:prstGeom prst="roundRect">
            <a:avLst/>
          </a:prstGeom>
          <a:no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C8FE44F-DAB3-4F57-9BEB-F8409DEF8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6337" y="4378449"/>
            <a:ext cx="1490969" cy="410456"/>
          </a:xfrm>
          <a:prstGeom prst="rect">
            <a:avLst/>
          </a:prstGeom>
        </p:spPr>
      </p:pic>
      <p:grpSp>
        <p:nvGrpSpPr>
          <p:cNvPr id="9" name="Group 8">
            <a:extLst>
              <a:ext uri="{FF2B5EF4-FFF2-40B4-BE49-F238E27FC236}">
                <a16:creationId xmlns:a16="http://schemas.microsoft.com/office/drawing/2014/main" id="{AC9A1207-34CD-431B-A014-EC5E1D1DC17B}"/>
              </a:ext>
            </a:extLst>
          </p:cNvPr>
          <p:cNvGrpSpPr/>
          <p:nvPr/>
        </p:nvGrpSpPr>
        <p:grpSpPr>
          <a:xfrm>
            <a:off x="3349551" y="2170886"/>
            <a:ext cx="1406105" cy="593984"/>
            <a:chOff x="1966823" y="2143953"/>
            <a:chExt cx="1406105" cy="593984"/>
          </a:xfrm>
        </p:grpSpPr>
        <p:sp>
          <p:nvSpPr>
            <p:cNvPr id="29" name="Rectangle: Rounded Corners 28">
              <a:extLst>
                <a:ext uri="{FF2B5EF4-FFF2-40B4-BE49-F238E27FC236}">
                  <a16:creationId xmlns:a16="http://schemas.microsoft.com/office/drawing/2014/main" id="{8D7095AC-4A82-432E-A792-92FA8CED38FE}"/>
                </a:ext>
              </a:extLst>
            </p:cNvPr>
            <p:cNvSpPr/>
            <p:nvPr/>
          </p:nvSpPr>
          <p:spPr>
            <a:xfrm>
              <a:off x="1966823" y="2143953"/>
              <a:ext cx="1406105" cy="593984"/>
            </a:xfrm>
            <a:prstGeom prst="roundRect">
              <a:avLst/>
            </a:prstGeom>
            <a:noFill/>
            <a:ln>
              <a:solidFill>
                <a:schemeClr val="accent3">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AE9DAB8-14D9-4A18-B068-8EA487671AC2}"/>
                </a:ext>
              </a:extLst>
            </p:cNvPr>
            <p:cNvSpPr/>
            <p:nvPr/>
          </p:nvSpPr>
          <p:spPr>
            <a:xfrm>
              <a:off x="1966823" y="2277374"/>
              <a:ext cx="1406105" cy="38818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Api</a:t>
              </a:r>
              <a:r>
                <a:rPr lang="en-US" dirty="0"/>
                <a:t> Server</a:t>
              </a:r>
            </a:p>
          </p:txBody>
        </p:sp>
      </p:grpSp>
      <p:pic>
        <p:nvPicPr>
          <p:cNvPr id="8" name="Graphic 7" descr="User">
            <a:extLst>
              <a:ext uri="{FF2B5EF4-FFF2-40B4-BE49-F238E27FC236}">
                <a16:creationId xmlns:a16="http://schemas.microsoft.com/office/drawing/2014/main" id="{FEDEA52B-5165-4C19-B459-605F5BD86E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3111" y="1014883"/>
            <a:ext cx="736120" cy="736120"/>
          </a:xfrm>
          <a:prstGeom prst="rect">
            <a:avLst/>
          </a:prstGeom>
        </p:spPr>
      </p:pic>
      <p:sp>
        <p:nvSpPr>
          <p:cNvPr id="30" name="Rectangle: Rounded Corners 29">
            <a:extLst>
              <a:ext uri="{FF2B5EF4-FFF2-40B4-BE49-F238E27FC236}">
                <a16:creationId xmlns:a16="http://schemas.microsoft.com/office/drawing/2014/main" id="{CD4EF7BD-4F63-4667-ACE6-99CCE0BB79FB}"/>
              </a:ext>
            </a:extLst>
          </p:cNvPr>
          <p:cNvSpPr/>
          <p:nvPr/>
        </p:nvSpPr>
        <p:spPr>
          <a:xfrm>
            <a:off x="3872887" y="3411167"/>
            <a:ext cx="1406105" cy="735829"/>
          </a:xfrm>
          <a:prstGeom prst="roundRect">
            <a:avLst/>
          </a:prstGeom>
          <a:noFill/>
          <a:ln>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DF048C-B582-404D-A871-9A68388A76CC}"/>
              </a:ext>
            </a:extLst>
          </p:cNvPr>
          <p:cNvSpPr/>
          <p:nvPr/>
        </p:nvSpPr>
        <p:spPr>
          <a:xfrm>
            <a:off x="3872887" y="3544588"/>
            <a:ext cx="1406105" cy="46865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Etcd</a:t>
            </a:r>
            <a:r>
              <a:rPr lang="en-US" dirty="0"/>
              <a:t> cluster</a:t>
            </a:r>
          </a:p>
        </p:txBody>
      </p:sp>
      <p:sp>
        <p:nvSpPr>
          <p:cNvPr id="32" name="Rectangle: Rounded Corners 31">
            <a:extLst>
              <a:ext uri="{FF2B5EF4-FFF2-40B4-BE49-F238E27FC236}">
                <a16:creationId xmlns:a16="http://schemas.microsoft.com/office/drawing/2014/main" id="{BEFCDE27-EA68-475D-9FB7-BD8D20A6382D}"/>
              </a:ext>
            </a:extLst>
          </p:cNvPr>
          <p:cNvSpPr/>
          <p:nvPr/>
        </p:nvSpPr>
        <p:spPr>
          <a:xfrm>
            <a:off x="3238847" y="4718763"/>
            <a:ext cx="1406105" cy="735828"/>
          </a:xfrm>
          <a:prstGeom prst="roundRect">
            <a:avLst/>
          </a:prstGeom>
          <a:no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C85E6B6-4D5A-4BE1-A6A3-B2F87F363DD0}"/>
              </a:ext>
            </a:extLst>
          </p:cNvPr>
          <p:cNvSpPr/>
          <p:nvPr/>
        </p:nvSpPr>
        <p:spPr>
          <a:xfrm>
            <a:off x="3238847" y="4841987"/>
            <a:ext cx="1406105" cy="47076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a:t>
            </a:r>
            <a:r>
              <a:rPr lang="en-US" dirty="0"/>
              <a:t> scheduler</a:t>
            </a:r>
          </a:p>
        </p:txBody>
      </p:sp>
      <p:grpSp>
        <p:nvGrpSpPr>
          <p:cNvPr id="39" name="Group 38">
            <a:extLst>
              <a:ext uri="{FF2B5EF4-FFF2-40B4-BE49-F238E27FC236}">
                <a16:creationId xmlns:a16="http://schemas.microsoft.com/office/drawing/2014/main" id="{93EA5B83-C280-4B8B-BA8E-44FB837D288B}"/>
              </a:ext>
            </a:extLst>
          </p:cNvPr>
          <p:cNvGrpSpPr/>
          <p:nvPr/>
        </p:nvGrpSpPr>
        <p:grpSpPr>
          <a:xfrm>
            <a:off x="7001208" y="4738942"/>
            <a:ext cx="1406105" cy="593984"/>
            <a:chOff x="1966823" y="2143953"/>
            <a:chExt cx="1406105" cy="593984"/>
          </a:xfrm>
        </p:grpSpPr>
        <p:sp>
          <p:nvSpPr>
            <p:cNvPr id="40" name="Rectangle: Rounded Corners 39">
              <a:extLst>
                <a:ext uri="{FF2B5EF4-FFF2-40B4-BE49-F238E27FC236}">
                  <a16:creationId xmlns:a16="http://schemas.microsoft.com/office/drawing/2014/main" id="{F38DE679-09C0-4CDC-B5D7-F4EC59250B98}"/>
                </a:ext>
              </a:extLst>
            </p:cNvPr>
            <p:cNvSpPr/>
            <p:nvPr/>
          </p:nvSpPr>
          <p:spPr>
            <a:xfrm>
              <a:off x="1966823" y="2143953"/>
              <a:ext cx="1406105" cy="593984"/>
            </a:xfrm>
            <a:prstGeom prst="roundRect">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979A434-0878-47E4-8CC9-FD1106C538C6}"/>
                </a:ext>
              </a:extLst>
            </p:cNvPr>
            <p:cNvSpPr/>
            <p:nvPr/>
          </p:nvSpPr>
          <p:spPr>
            <a:xfrm>
              <a:off x="1966823" y="2277374"/>
              <a:ext cx="1406105" cy="3881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Kubelet</a:t>
              </a:r>
              <a:endParaRPr lang="en-US" dirty="0"/>
            </a:p>
          </p:txBody>
        </p:sp>
      </p:grpSp>
      <p:grpSp>
        <p:nvGrpSpPr>
          <p:cNvPr id="42" name="Group 41">
            <a:extLst>
              <a:ext uri="{FF2B5EF4-FFF2-40B4-BE49-F238E27FC236}">
                <a16:creationId xmlns:a16="http://schemas.microsoft.com/office/drawing/2014/main" id="{37F76D7E-8518-4A8C-98B8-4877BF019378}"/>
              </a:ext>
            </a:extLst>
          </p:cNvPr>
          <p:cNvGrpSpPr/>
          <p:nvPr/>
        </p:nvGrpSpPr>
        <p:grpSpPr>
          <a:xfrm>
            <a:off x="7001208" y="3280900"/>
            <a:ext cx="1406105" cy="593984"/>
            <a:chOff x="1966823" y="2143953"/>
            <a:chExt cx="1406105" cy="593984"/>
          </a:xfrm>
        </p:grpSpPr>
        <p:sp>
          <p:nvSpPr>
            <p:cNvPr id="43" name="Rectangle: Rounded Corners 42">
              <a:extLst>
                <a:ext uri="{FF2B5EF4-FFF2-40B4-BE49-F238E27FC236}">
                  <a16:creationId xmlns:a16="http://schemas.microsoft.com/office/drawing/2014/main" id="{CDA56F1E-7F9B-4A0F-9521-43823184FAC1}"/>
                </a:ext>
              </a:extLst>
            </p:cNvPr>
            <p:cNvSpPr/>
            <p:nvPr/>
          </p:nvSpPr>
          <p:spPr>
            <a:xfrm>
              <a:off x="1966823" y="2143953"/>
              <a:ext cx="1406105" cy="593984"/>
            </a:xfrm>
            <a:prstGeom prst="roundRect">
              <a:avLst/>
            </a:prstGeom>
            <a:no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4F0932F-78D3-4292-8F01-5BDD467815EA}"/>
                </a:ext>
              </a:extLst>
            </p:cNvPr>
            <p:cNvSpPr/>
            <p:nvPr/>
          </p:nvSpPr>
          <p:spPr>
            <a:xfrm>
              <a:off x="1966823" y="2277374"/>
              <a:ext cx="1406105" cy="38818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a:t>
              </a:r>
              <a:r>
                <a:rPr lang="en-US" dirty="0"/>
                <a:t>-Proxy</a:t>
              </a:r>
            </a:p>
          </p:txBody>
        </p:sp>
      </p:grpSp>
      <p:sp>
        <p:nvSpPr>
          <p:cNvPr id="10" name="Rectangle: Rounded Corners 9">
            <a:extLst>
              <a:ext uri="{FF2B5EF4-FFF2-40B4-BE49-F238E27FC236}">
                <a16:creationId xmlns:a16="http://schemas.microsoft.com/office/drawing/2014/main" id="{CD2EBC47-0F8D-4F4D-909F-BE5937D5A583}"/>
              </a:ext>
            </a:extLst>
          </p:cNvPr>
          <p:cNvSpPr/>
          <p:nvPr/>
        </p:nvSpPr>
        <p:spPr>
          <a:xfrm>
            <a:off x="5920960" y="845127"/>
            <a:ext cx="4597880" cy="82709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Kubectl</a:t>
            </a:r>
            <a:r>
              <a:rPr lang="en-US" sz="1100" dirty="0"/>
              <a:t> get nodes</a:t>
            </a:r>
          </a:p>
          <a:p>
            <a:pPr algn="ctr"/>
            <a:br>
              <a:rPr lang="en-US" sz="1100" dirty="0"/>
            </a:br>
            <a:r>
              <a:rPr lang="en-US" sz="1100" dirty="0"/>
              <a:t>NAME              STATUS   ROLES   AGE     VERSION</a:t>
            </a:r>
          </a:p>
          <a:p>
            <a:pPr algn="ctr"/>
            <a:r>
              <a:rPr lang="en-US" sz="1100" dirty="0"/>
              <a:t>aks-nodepool1   Ready    agent   17h          v1.13.12</a:t>
            </a:r>
          </a:p>
        </p:txBody>
      </p:sp>
      <p:cxnSp>
        <p:nvCxnSpPr>
          <p:cNvPr id="51" name="Straight Arrow Connector 50">
            <a:extLst>
              <a:ext uri="{FF2B5EF4-FFF2-40B4-BE49-F238E27FC236}">
                <a16:creationId xmlns:a16="http://schemas.microsoft.com/office/drawing/2014/main" id="{205113EB-5C06-4EDA-89D6-6A19946EEB79}"/>
              </a:ext>
            </a:extLst>
          </p:cNvPr>
          <p:cNvCxnSpPr>
            <a:cxnSpLocks/>
            <a:endCxn id="29" idx="0"/>
          </p:cNvCxnSpPr>
          <p:nvPr/>
        </p:nvCxnSpPr>
        <p:spPr>
          <a:xfrm>
            <a:off x="4052604" y="1599119"/>
            <a:ext cx="0" cy="5717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8B1B6838-1F3B-4FBF-A70B-FB5807219680}"/>
              </a:ext>
            </a:extLst>
          </p:cNvPr>
          <p:cNvCxnSpPr>
            <a:cxnSpLocks/>
            <a:stCxn id="29" idx="2"/>
            <a:endCxn id="30" idx="0"/>
          </p:cNvCxnSpPr>
          <p:nvPr/>
        </p:nvCxnSpPr>
        <p:spPr>
          <a:xfrm rot="16200000" flipH="1">
            <a:off x="3991124" y="2826350"/>
            <a:ext cx="646297" cy="523336"/>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118BE442-E785-4A3A-8B5D-B5C2C16D6502}"/>
              </a:ext>
            </a:extLst>
          </p:cNvPr>
          <p:cNvSpPr txBox="1"/>
          <p:nvPr/>
        </p:nvSpPr>
        <p:spPr>
          <a:xfrm>
            <a:off x="190617" y="1258676"/>
            <a:ext cx="2682105" cy="1200329"/>
          </a:xfrm>
          <a:prstGeom prst="rect">
            <a:avLst/>
          </a:prstGeom>
          <a:noFill/>
        </p:spPr>
        <p:txBody>
          <a:bodyPr wrap="square" rtlCol="0">
            <a:spAutoFit/>
          </a:bodyPr>
          <a:lstStyle/>
          <a:p>
            <a:pPr marL="342900" indent="-342900">
              <a:buFont typeface="+mj-lt"/>
              <a:buAutoNum type="arabicPeriod"/>
            </a:pPr>
            <a:r>
              <a:rPr lang="en-US" dirty="0"/>
              <a:t>Authenticates Req</a:t>
            </a:r>
          </a:p>
          <a:p>
            <a:pPr marL="342900" indent="-342900">
              <a:buFont typeface="+mj-lt"/>
              <a:buAutoNum type="arabicPeriod"/>
            </a:pPr>
            <a:r>
              <a:rPr lang="en-US" dirty="0"/>
              <a:t>Validates Req</a:t>
            </a:r>
          </a:p>
          <a:p>
            <a:pPr marL="342900" indent="-342900">
              <a:buFont typeface="+mj-lt"/>
              <a:buAutoNum type="arabicPeriod"/>
            </a:pPr>
            <a:r>
              <a:rPr lang="en-US" dirty="0"/>
              <a:t>Get info from </a:t>
            </a:r>
            <a:r>
              <a:rPr lang="en-US" dirty="0" err="1"/>
              <a:t>etcd</a:t>
            </a:r>
            <a:endParaRPr lang="en-US" dirty="0"/>
          </a:p>
          <a:p>
            <a:pPr marL="342900" indent="-342900">
              <a:buFont typeface="+mj-lt"/>
              <a:buAutoNum type="arabicPeriod"/>
            </a:pPr>
            <a:r>
              <a:rPr lang="en-US" dirty="0"/>
              <a:t>Return response</a:t>
            </a:r>
          </a:p>
        </p:txBody>
      </p:sp>
      <p:grpSp>
        <p:nvGrpSpPr>
          <p:cNvPr id="34" name="Group 33">
            <a:extLst>
              <a:ext uri="{FF2B5EF4-FFF2-40B4-BE49-F238E27FC236}">
                <a16:creationId xmlns:a16="http://schemas.microsoft.com/office/drawing/2014/main" id="{159CE7B4-8359-44BA-9FFE-C858316DF4F0}"/>
              </a:ext>
            </a:extLst>
          </p:cNvPr>
          <p:cNvGrpSpPr/>
          <p:nvPr/>
        </p:nvGrpSpPr>
        <p:grpSpPr>
          <a:xfrm>
            <a:off x="7001209" y="2487731"/>
            <a:ext cx="1406105" cy="593984"/>
            <a:chOff x="1966823" y="2143953"/>
            <a:chExt cx="1406105" cy="593984"/>
          </a:xfrm>
        </p:grpSpPr>
        <p:sp>
          <p:nvSpPr>
            <p:cNvPr id="35" name="Rectangle: Rounded Corners 34">
              <a:extLst>
                <a:ext uri="{FF2B5EF4-FFF2-40B4-BE49-F238E27FC236}">
                  <a16:creationId xmlns:a16="http://schemas.microsoft.com/office/drawing/2014/main" id="{6B510725-463C-4B90-865A-46092989D848}"/>
                </a:ext>
              </a:extLst>
            </p:cNvPr>
            <p:cNvSpPr/>
            <p:nvPr/>
          </p:nvSpPr>
          <p:spPr>
            <a:xfrm>
              <a:off x="1966823" y="2143953"/>
              <a:ext cx="1406105" cy="593984"/>
            </a:xfrm>
            <a:prstGeom prst="roundRect">
              <a:avLst/>
            </a:prstGeom>
            <a:no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5BF548E-B826-430A-A8BD-F04909674671}"/>
                </a:ext>
              </a:extLst>
            </p:cNvPr>
            <p:cNvSpPr/>
            <p:nvPr/>
          </p:nvSpPr>
          <p:spPr>
            <a:xfrm>
              <a:off x="1966823" y="2277374"/>
              <a:ext cx="1406105" cy="38818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Kubelet</a:t>
              </a:r>
              <a:endParaRPr lang="en-US" dirty="0"/>
            </a:p>
          </p:txBody>
        </p:sp>
      </p:grpSp>
      <p:grpSp>
        <p:nvGrpSpPr>
          <p:cNvPr id="37" name="Group 36">
            <a:extLst>
              <a:ext uri="{FF2B5EF4-FFF2-40B4-BE49-F238E27FC236}">
                <a16:creationId xmlns:a16="http://schemas.microsoft.com/office/drawing/2014/main" id="{54C759FC-C8E4-4E3D-BAFA-61A3AC57BD31}"/>
              </a:ext>
            </a:extLst>
          </p:cNvPr>
          <p:cNvGrpSpPr/>
          <p:nvPr/>
        </p:nvGrpSpPr>
        <p:grpSpPr>
          <a:xfrm>
            <a:off x="6960085" y="5507952"/>
            <a:ext cx="1406105" cy="593984"/>
            <a:chOff x="1966823" y="2143953"/>
            <a:chExt cx="1406105" cy="593984"/>
          </a:xfrm>
        </p:grpSpPr>
        <p:sp>
          <p:nvSpPr>
            <p:cNvPr id="38" name="Rectangle: Rounded Corners 37">
              <a:extLst>
                <a:ext uri="{FF2B5EF4-FFF2-40B4-BE49-F238E27FC236}">
                  <a16:creationId xmlns:a16="http://schemas.microsoft.com/office/drawing/2014/main" id="{882EC1FC-289E-4F97-B158-946298555F79}"/>
                </a:ext>
              </a:extLst>
            </p:cNvPr>
            <p:cNvSpPr/>
            <p:nvPr/>
          </p:nvSpPr>
          <p:spPr>
            <a:xfrm>
              <a:off x="1966823" y="2143953"/>
              <a:ext cx="1406105" cy="593984"/>
            </a:xfrm>
            <a:prstGeom prst="roundRect">
              <a:avLst/>
            </a:prstGeom>
            <a:no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D9FAD6E-8C3C-4A33-887D-ADB79E2306DE}"/>
                </a:ext>
              </a:extLst>
            </p:cNvPr>
            <p:cNvSpPr/>
            <p:nvPr/>
          </p:nvSpPr>
          <p:spPr>
            <a:xfrm>
              <a:off x="1966823" y="2277374"/>
              <a:ext cx="1406105" cy="38818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a:t>
              </a:r>
              <a:r>
                <a:rPr lang="en-US" dirty="0"/>
                <a:t>-Proxy</a:t>
              </a:r>
            </a:p>
          </p:txBody>
        </p:sp>
      </p:grpSp>
    </p:spTree>
    <p:extLst>
      <p:ext uri="{BB962C8B-B14F-4D97-AF65-F5344CB8AC3E}">
        <p14:creationId xmlns:p14="http://schemas.microsoft.com/office/powerpoint/2010/main" val="42052771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C42F-75A5-415C-B4CE-B09EECF72920}"/>
              </a:ext>
            </a:extLst>
          </p:cNvPr>
          <p:cNvSpPr>
            <a:spLocks noGrp="1"/>
          </p:cNvSpPr>
          <p:nvPr>
            <p:ph type="title" idx="4294967295"/>
          </p:nvPr>
        </p:nvSpPr>
        <p:spPr>
          <a:xfrm>
            <a:off x="0" y="694864"/>
            <a:ext cx="12192000" cy="900113"/>
          </a:xfrm>
        </p:spPr>
        <p:txBody>
          <a:bodyPr/>
          <a:lstStyle/>
          <a:p>
            <a:pPr algn="ctr"/>
            <a:r>
              <a:rPr lang="en-US" dirty="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What is POD?</a:t>
            </a:r>
          </a:p>
        </p:txBody>
      </p:sp>
      <p:sp>
        <p:nvSpPr>
          <p:cNvPr id="7" name="Rectangle: Rounded Corners 6">
            <a:extLst>
              <a:ext uri="{FF2B5EF4-FFF2-40B4-BE49-F238E27FC236}">
                <a16:creationId xmlns:a16="http://schemas.microsoft.com/office/drawing/2014/main" id="{1E6B0EAB-E32D-4CEF-AB82-421A2DC58B0B}"/>
              </a:ext>
            </a:extLst>
          </p:cNvPr>
          <p:cNvSpPr/>
          <p:nvPr/>
        </p:nvSpPr>
        <p:spPr>
          <a:xfrm>
            <a:off x="765291" y="2878921"/>
            <a:ext cx="2804761" cy="2965142"/>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7ECC1C5-1634-4449-AEB7-9E627091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217" y="2070115"/>
            <a:ext cx="2779835" cy="510584"/>
          </a:xfrm>
          <a:prstGeom prst="rect">
            <a:avLst/>
          </a:prstGeom>
        </p:spPr>
      </p:pic>
      <p:sp>
        <p:nvSpPr>
          <p:cNvPr id="14" name="Rectangle 13">
            <a:extLst>
              <a:ext uri="{FF2B5EF4-FFF2-40B4-BE49-F238E27FC236}">
                <a16:creationId xmlns:a16="http://schemas.microsoft.com/office/drawing/2014/main" id="{666A53DC-A800-4D70-98A9-8AF1BD49EF1E}"/>
              </a:ext>
            </a:extLst>
          </p:cNvPr>
          <p:cNvSpPr/>
          <p:nvPr/>
        </p:nvSpPr>
        <p:spPr>
          <a:xfrm>
            <a:off x="1371307" y="3795406"/>
            <a:ext cx="1576173" cy="142265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9BB81EEA-0CCA-415D-9C6E-5F205D9054E3}"/>
              </a:ext>
            </a:extLst>
          </p:cNvPr>
          <p:cNvSpPr txBox="1"/>
          <p:nvPr/>
        </p:nvSpPr>
        <p:spPr>
          <a:xfrm>
            <a:off x="1371306" y="3307138"/>
            <a:ext cx="1576173" cy="369332"/>
          </a:xfrm>
          <a:prstGeom prst="rect">
            <a:avLst/>
          </a:prstGeom>
          <a:noFill/>
        </p:spPr>
        <p:txBody>
          <a:bodyPr wrap="square" rtlCol="0">
            <a:spAutoFit/>
          </a:bodyPr>
          <a:lstStyle/>
          <a:p>
            <a:pPr algn="ctr"/>
            <a:r>
              <a:rPr lang="en-US" b="1" dirty="0">
                <a:solidFill>
                  <a:schemeClr val="accent4"/>
                </a:solidFill>
              </a:rPr>
              <a:t>Pod1</a:t>
            </a:r>
          </a:p>
        </p:txBody>
      </p:sp>
      <p:sp>
        <p:nvSpPr>
          <p:cNvPr id="24" name="Rectangle 23">
            <a:extLst>
              <a:ext uri="{FF2B5EF4-FFF2-40B4-BE49-F238E27FC236}">
                <a16:creationId xmlns:a16="http://schemas.microsoft.com/office/drawing/2014/main" id="{6F2DA81C-0302-4887-9F3C-AE648D18F667}"/>
              </a:ext>
            </a:extLst>
          </p:cNvPr>
          <p:cNvSpPr/>
          <p:nvPr/>
        </p:nvSpPr>
        <p:spPr>
          <a:xfrm>
            <a:off x="1458604" y="4568267"/>
            <a:ext cx="1401328"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t>Container 1</a:t>
            </a:r>
            <a:endParaRPr lang="en-US" sz="800" b="1" dirty="0"/>
          </a:p>
        </p:txBody>
      </p:sp>
      <p:sp>
        <p:nvSpPr>
          <p:cNvPr id="25" name="Rectangle 24">
            <a:extLst>
              <a:ext uri="{FF2B5EF4-FFF2-40B4-BE49-F238E27FC236}">
                <a16:creationId xmlns:a16="http://schemas.microsoft.com/office/drawing/2014/main" id="{A29B06B5-75F1-45A6-8F62-8278AD9FB088}"/>
              </a:ext>
            </a:extLst>
          </p:cNvPr>
          <p:cNvSpPr/>
          <p:nvPr/>
        </p:nvSpPr>
        <p:spPr>
          <a:xfrm>
            <a:off x="1458604" y="4006212"/>
            <a:ext cx="1401328"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000" b="1" dirty="0"/>
              <a:t>Container 2</a:t>
            </a:r>
            <a:endParaRPr lang="en-US" sz="800" b="1" dirty="0"/>
          </a:p>
        </p:txBody>
      </p:sp>
      <p:sp>
        <p:nvSpPr>
          <p:cNvPr id="5" name="Rectangle 4">
            <a:extLst>
              <a:ext uri="{FF2B5EF4-FFF2-40B4-BE49-F238E27FC236}">
                <a16:creationId xmlns:a16="http://schemas.microsoft.com/office/drawing/2014/main" id="{6C8C2D4C-D780-4E58-B4E8-A0CE1485AD48}"/>
              </a:ext>
            </a:extLst>
          </p:cNvPr>
          <p:cNvSpPr/>
          <p:nvPr/>
        </p:nvSpPr>
        <p:spPr>
          <a:xfrm>
            <a:off x="7876693" y="2087246"/>
            <a:ext cx="3867632" cy="2862322"/>
          </a:xfrm>
          <a:prstGeom prst="rect">
            <a:avLst/>
          </a:prstGeom>
        </p:spPr>
        <p:txBody>
          <a:bodyPr wrap="square">
            <a:spAutoFit/>
          </a:bodyPr>
          <a:lstStyle/>
          <a:p>
            <a:r>
              <a:rPr lang="en-US" dirty="0" err="1">
                <a:solidFill>
                  <a:srgbClr val="FAD000"/>
                </a:solidFill>
                <a:latin typeface="Consolas" panose="020B0609020204030204" pitchFamily="49" charset="0"/>
              </a:rPr>
              <a:t>apiVersion</a:t>
            </a:r>
            <a:r>
              <a:rPr lang="en-US" dirty="0">
                <a:solidFill>
                  <a:srgbClr val="E1EFFF"/>
                </a:solidFill>
                <a:latin typeface="Consolas" panose="020B0609020204030204" pitchFamily="49" charset="0"/>
              </a:rPr>
              <a:t>:</a:t>
            </a:r>
            <a:r>
              <a:rPr lang="en-US" dirty="0">
                <a:solidFill>
                  <a:srgbClr val="FFFFFF"/>
                </a:solidFill>
                <a:latin typeface="Consolas" panose="020B0609020204030204" pitchFamily="49" charset="0"/>
              </a:rPr>
              <a:t> </a:t>
            </a:r>
            <a:r>
              <a:rPr lang="en-US" dirty="0">
                <a:solidFill>
                  <a:srgbClr val="A5FF90"/>
                </a:solidFill>
                <a:latin typeface="Consolas" panose="020B0609020204030204" pitchFamily="49" charset="0"/>
              </a:rPr>
              <a:t>v1</a:t>
            </a:r>
            <a:endParaRPr lang="en-US" dirty="0">
              <a:solidFill>
                <a:srgbClr val="FFFFFF"/>
              </a:solidFill>
              <a:latin typeface="Consolas" panose="020B0609020204030204" pitchFamily="49" charset="0"/>
            </a:endParaRPr>
          </a:p>
          <a:p>
            <a:r>
              <a:rPr lang="en-US" dirty="0">
                <a:solidFill>
                  <a:srgbClr val="FAD000"/>
                </a:solidFill>
                <a:latin typeface="Consolas" panose="020B0609020204030204" pitchFamily="49" charset="0"/>
              </a:rPr>
              <a:t>kind</a:t>
            </a:r>
            <a:r>
              <a:rPr lang="en-US" dirty="0">
                <a:solidFill>
                  <a:srgbClr val="E1EFFF"/>
                </a:solidFill>
                <a:latin typeface="Consolas" panose="020B0609020204030204" pitchFamily="49" charset="0"/>
              </a:rPr>
              <a:t>:</a:t>
            </a:r>
            <a:r>
              <a:rPr lang="en-US" dirty="0">
                <a:solidFill>
                  <a:srgbClr val="FFFFFF"/>
                </a:solidFill>
                <a:latin typeface="Consolas" panose="020B0609020204030204" pitchFamily="49" charset="0"/>
              </a:rPr>
              <a:t> </a:t>
            </a:r>
            <a:r>
              <a:rPr lang="en-US" dirty="0">
                <a:solidFill>
                  <a:srgbClr val="A5FF90"/>
                </a:solidFill>
                <a:latin typeface="Consolas" panose="020B0609020204030204" pitchFamily="49" charset="0"/>
              </a:rPr>
              <a:t>Pod</a:t>
            </a:r>
            <a:endParaRPr lang="en-US" dirty="0">
              <a:solidFill>
                <a:srgbClr val="FFFFFF"/>
              </a:solidFill>
              <a:latin typeface="Consolas" panose="020B0609020204030204" pitchFamily="49" charset="0"/>
            </a:endParaRPr>
          </a:p>
          <a:p>
            <a:r>
              <a:rPr lang="en-US" dirty="0">
                <a:solidFill>
                  <a:srgbClr val="FAD000"/>
                </a:solidFill>
                <a:latin typeface="Consolas" panose="020B0609020204030204" pitchFamily="49" charset="0"/>
              </a:rPr>
              <a:t>metadata</a:t>
            </a:r>
            <a:r>
              <a:rPr lang="en-US" dirty="0">
                <a:solidFill>
                  <a:srgbClr val="E1EFFF"/>
                </a:solidFill>
                <a:latin typeface="Consolas" panose="020B0609020204030204" pitchFamily="49" charset="0"/>
              </a:rPr>
              <a:t>:</a:t>
            </a:r>
            <a:endParaRPr lang="en-US" dirty="0">
              <a:solidFill>
                <a:srgbClr val="FFFFFF"/>
              </a:solidFill>
              <a:latin typeface="Consolas" panose="020B0609020204030204" pitchFamily="49" charset="0"/>
            </a:endParaRPr>
          </a:p>
          <a:p>
            <a:r>
              <a:rPr lang="en-US" dirty="0">
                <a:solidFill>
                  <a:srgbClr val="FFFFFF"/>
                </a:solidFill>
                <a:latin typeface="Consolas" panose="020B0609020204030204" pitchFamily="49" charset="0"/>
              </a:rPr>
              <a:t>  </a:t>
            </a:r>
            <a:r>
              <a:rPr lang="en-US" dirty="0">
                <a:solidFill>
                  <a:srgbClr val="FAD000"/>
                </a:solidFill>
                <a:latin typeface="Consolas" panose="020B0609020204030204" pitchFamily="49" charset="0"/>
              </a:rPr>
              <a:t>name</a:t>
            </a:r>
            <a:r>
              <a:rPr lang="en-US" dirty="0">
                <a:solidFill>
                  <a:srgbClr val="E1EFFF"/>
                </a:solidFill>
                <a:latin typeface="Consolas" panose="020B0609020204030204" pitchFamily="49" charset="0"/>
              </a:rPr>
              <a:t>:</a:t>
            </a:r>
            <a:r>
              <a:rPr lang="en-US" dirty="0">
                <a:solidFill>
                  <a:srgbClr val="FFFFFF"/>
                </a:solidFill>
                <a:latin typeface="Consolas" panose="020B0609020204030204" pitchFamily="49" charset="0"/>
              </a:rPr>
              <a:t> </a:t>
            </a:r>
            <a:r>
              <a:rPr lang="en-US" dirty="0" err="1">
                <a:solidFill>
                  <a:srgbClr val="A5FF90"/>
                </a:solidFill>
                <a:latin typeface="Consolas" panose="020B0609020204030204" pitchFamily="49" charset="0"/>
              </a:rPr>
              <a:t>myapp</a:t>
            </a:r>
            <a:r>
              <a:rPr lang="en-US" dirty="0">
                <a:solidFill>
                  <a:srgbClr val="A5FF90"/>
                </a:solidFill>
                <a:latin typeface="Consolas" panose="020B0609020204030204" pitchFamily="49" charset="0"/>
              </a:rPr>
              <a:t>-pod</a:t>
            </a:r>
            <a:endParaRPr lang="en-US" dirty="0">
              <a:solidFill>
                <a:srgbClr val="FFFFFF"/>
              </a:solidFill>
              <a:latin typeface="Consolas" panose="020B0609020204030204" pitchFamily="49" charset="0"/>
            </a:endParaRPr>
          </a:p>
          <a:p>
            <a:r>
              <a:rPr lang="en-US" dirty="0">
                <a:solidFill>
                  <a:srgbClr val="FAD000"/>
                </a:solidFill>
                <a:latin typeface="Consolas" panose="020B0609020204030204" pitchFamily="49" charset="0"/>
              </a:rPr>
              <a:t>spec</a:t>
            </a:r>
            <a:r>
              <a:rPr lang="en-US" dirty="0">
                <a:solidFill>
                  <a:srgbClr val="E1EFFF"/>
                </a:solidFill>
                <a:latin typeface="Consolas" panose="020B0609020204030204" pitchFamily="49" charset="0"/>
              </a:rPr>
              <a:t>:</a:t>
            </a:r>
            <a:endParaRPr lang="en-US" dirty="0">
              <a:solidFill>
                <a:srgbClr val="FFFFFF"/>
              </a:solidFill>
              <a:latin typeface="Consolas" panose="020B0609020204030204" pitchFamily="49" charset="0"/>
            </a:endParaRPr>
          </a:p>
          <a:p>
            <a:r>
              <a:rPr lang="en-US" dirty="0">
                <a:solidFill>
                  <a:srgbClr val="FFFFFF"/>
                </a:solidFill>
                <a:latin typeface="Consolas" panose="020B0609020204030204" pitchFamily="49" charset="0"/>
              </a:rPr>
              <a:t>  </a:t>
            </a:r>
            <a:r>
              <a:rPr lang="en-US" dirty="0">
                <a:solidFill>
                  <a:srgbClr val="FAD000"/>
                </a:solidFill>
                <a:latin typeface="Consolas" panose="020B0609020204030204" pitchFamily="49" charset="0"/>
              </a:rPr>
              <a:t>containers</a:t>
            </a:r>
            <a:r>
              <a:rPr lang="en-US" dirty="0">
                <a:solidFill>
                  <a:srgbClr val="E1EFFF"/>
                </a:solidFill>
                <a:latin typeface="Consolas" panose="020B0609020204030204" pitchFamily="49" charset="0"/>
              </a:rPr>
              <a:t>:</a:t>
            </a:r>
            <a:endParaRPr lang="en-US" dirty="0">
              <a:solidFill>
                <a:srgbClr val="FFFFFF"/>
              </a:solidFill>
              <a:latin typeface="Consolas" panose="020B0609020204030204" pitchFamily="49" charset="0"/>
            </a:endParaRPr>
          </a:p>
          <a:p>
            <a:r>
              <a:rPr lang="en-US" dirty="0">
                <a:solidFill>
                  <a:srgbClr val="FFFFFF"/>
                </a:solidFill>
                <a:latin typeface="Consolas" panose="020B0609020204030204" pitchFamily="49" charset="0"/>
              </a:rPr>
              <a:t>  </a:t>
            </a:r>
            <a:r>
              <a:rPr lang="en-US" dirty="0">
                <a:solidFill>
                  <a:srgbClr val="E1EFFF"/>
                </a:solidFill>
                <a:latin typeface="Consolas" panose="020B0609020204030204" pitchFamily="49" charset="0"/>
              </a:rPr>
              <a:t>-</a:t>
            </a:r>
            <a:r>
              <a:rPr lang="en-US" dirty="0">
                <a:solidFill>
                  <a:srgbClr val="FFFFFF"/>
                </a:solidFill>
                <a:latin typeface="Consolas" panose="020B0609020204030204" pitchFamily="49" charset="0"/>
              </a:rPr>
              <a:t> </a:t>
            </a:r>
            <a:r>
              <a:rPr lang="en-US" dirty="0">
                <a:solidFill>
                  <a:srgbClr val="FAD000"/>
                </a:solidFill>
                <a:latin typeface="Consolas" panose="020B0609020204030204" pitchFamily="49" charset="0"/>
              </a:rPr>
              <a:t>name</a:t>
            </a:r>
            <a:r>
              <a:rPr lang="en-US" dirty="0">
                <a:solidFill>
                  <a:srgbClr val="E1EFFF"/>
                </a:solidFill>
                <a:latin typeface="Consolas" panose="020B0609020204030204" pitchFamily="49" charset="0"/>
              </a:rPr>
              <a:t>:</a:t>
            </a:r>
            <a:r>
              <a:rPr lang="en-US" dirty="0">
                <a:solidFill>
                  <a:srgbClr val="FFFFFF"/>
                </a:solidFill>
                <a:latin typeface="Consolas" panose="020B0609020204030204" pitchFamily="49" charset="0"/>
              </a:rPr>
              <a:t> </a:t>
            </a:r>
            <a:r>
              <a:rPr lang="en-US" dirty="0" err="1">
                <a:solidFill>
                  <a:srgbClr val="A5FF90"/>
                </a:solidFill>
                <a:latin typeface="Consolas" panose="020B0609020204030204" pitchFamily="49" charset="0"/>
              </a:rPr>
              <a:t>myapp</a:t>
            </a:r>
            <a:r>
              <a:rPr lang="en-US" dirty="0">
                <a:solidFill>
                  <a:srgbClr val="A5FF90"/>
                </a:solidFill>
                <a:latin typeface="Consolas" panose="020B0609020204030204" pitchFamily="49" charset="0"/>
              </a:rPr>
              <a:t>-container</a:t>
            </a:r>
            <a:endParaRPr lang="en-US" dirty="0">
              <a:solidFill>
                <a:srgbClr val="FFFFFF"/>
              </a:solidFill>
              <a:latin typeface="Consolas" panose="020B0609020204030204" pitchFamily="49" charset="0"/>
            </a:endParaRPr>
          </a:p>
          <a:p>
            <a:r>
              <a:rPr lang="en-US" dirty="0">
                <a:solidFill>
                  <a:srgbClr val="FFFFFF"/>
                </a:solidFill>
                <a:latin typeface="Consolas" panose="020B0609020204030204" pitchFamily="49" charset="0"/>
              </a:rPr>
              <a:t>    </a:t>
            </a:r>
            <a:r>
              <a:rPr lang="en-US" dirty="0">
                <a:solidFill>
                  <a:srgbClr val="FAD000"/>
                </a:solidFill>
                <a:latin typeface="Consolas" panose="020B0609020204030204" pitchFamily="49" charset="0"/>
              </a:rPr>
              <a:t>image</a:t>
            </a:r>
            <a:r>
              <a:rPr lang="en-US" dirty="0">
                <a:solidFill>
                  <a:srgbClr val="E1EFFF"/>
                </a:solidFill>
                <a:latin typeface="Consolas" panose="020B0609020204030204" pitchFamily="49" charset="0"/>
              </a:rPr>
              <a:t>:</a:t>
            </a:r>
            <a:r>
              <a:rPr lang="en-US" dirty="0">
                <a:solidFill>
                  <a:srgbClr val="FFFFFF"/>
                </a:solidFill>
                <a:latin typeface="Consolas" panose="020B0609020204030204" pitchFamily="49" charset="0"/>
              </a:rPr>
              <a:t> </a:t>
            </a:r>
            <a:r>
              <a:rPr lang="en-US" dirty="0" err="1">
                <a:solidFill>
                  <a:srgbClr val="A5FF90"/>
                </a:solidFill>
                <a:latin typeface="Consolas" panose="020B0609020204030204" pitchFamily="49" charset="0"/>
              </a:rPr>
              <a:t>nginx</a:t>
            </a:r>
            <a:endParaRPr lang="en-US" dirty="0">
              <a:solidFill>
                <a:srgbClr val="FFFFFF"/>
              </a:solidFill>
              <a:latin typeface="Consolas" panose="020B0609020204030204" pitchFamily="49" charset="0"/>
            </a:endParaRPr>
          </a:p>
          <a:p>
            <a:r>
              <a:rPr lang="en-US" dirty="0">
                <a:solidFill>
                  <a:srgbClr val="FFFFFF"/>
                </a:solidFill>
                <a:latin typeface="Consolas" panose="020B0609020204030204" pitchFamily="49" charset="0"/>
              </a:rPr>
              <a:t>    </a:t>
            </a:r>
            <a:r>
              <a:rPr lang="en-US" dirty="0">
                <a:solidFill>
                  <a:srgbClr val="FAD000"/>
                </a:solidFill>
                <a:latin typeface="Consolas" panose="020B0609020204030204" pitchFamily="49" charset="0"/>
              </a:rPr>
              <a:t>ports</a:t>
            </a:r>
            <a:r>
              <a:rPr lang="en-US" dirty="0">
                <a:solidFill>
                  <a:srgbClr val="E1EFFF"/>
                </a:solidFill>
                <a:latin typeface="Consolas" panose="020B0609020204030204" pitchFamily="49" charset="0"/>
              </a:rPr>
              <a:t>:</a:t>
            </a:r>
            <a:endParaRPr lang="en-US" dirty="0">
              <a:solidFill>
                <a:srgbClr val="FFFFFF"/>
              </a:solidFill>
              <a:latin typeface="Consolas" panose="020B0609020204030204" pitchFamily="49" charset="0"/>
            </a:endParaRPr>
          </a:p>
          <a:p>
            <a:r>
              <a:rPr lang="en-US" dirty="0">
                <a:solidFill>
                  <a:srgbClr val="FFFFFF"/>
                </a:solidFill>
                <a:latin typeface="Consolas" panose="020B0609020204030204" pitchFamily="49" charset="0"/>
              </a:rPr>
              <a:t>      </a:t>
            </a:r>
            <a:r>
              <a:rPr lang="en-US" dirty="0">
                <a:solidFill>
                  <a:srgbClr val="E1EFFF"/>
                </a:solidFill>
                <a:latin typeface="Consolas" panose="020B0609020204030204" pitchFamily="49" charset="0"/>
              </a:rPr>
              <a:t>-</a:t>
            </a:r>
            <a:r>
              <a:rPr lang="en-US" dirty="0">
                <a:solidFill>
                  <a:srgbClr val="FFFFFF"/>
                </a:solidFill>
                <a:latin typeface="Consolas" panose="020B0609020204030204" pitchFamily="49" charset="0"/>
              </a:rPr>
              <a:t> </a:t>
            </a:r>
            <a:r>
              <a:rPr lang="en-US" dirty="0" err="1">
                <a:solidFill>
                  <a:srgbClr val="FAD000"/>
                </a:solidFill>
                <a:latin typeface="Consolas" panose="020B0609020204030204" pitchFamily="49" charset="0"/>
              </a:rPr>
              <a:t>containerPort</a:t>
            </a:r>
            <a:r>
              <a:rPr lang="en-US" dirty="0">
                <a:solidFill>
                  <a:srgbClr val="E1EFFF"/>
                </a:solidFill>
                <a:latin typeface="Consolas" panose="020B0609020204030204" pitchFamily="49" charset="0"/>
              </a:rPr>
              <a:t>:</a:t>
            </a:r>
            <a:r>
              <a:rPr lang="en-US" dirty="0">
                <a:solidFill>
                  <a:srgbClr val="FFFFFF"/>
                </a:solidFill>
                <a:latin typeface="Consolas" panose="020B0609020204030204" pitchFamily="49" charset="0"/>
              </a:rPr>
              <a:t> </a:t>
            </a:r>
            <a:r>
              <a:rPr lang="en-US" dirty="0">
                <a:solidFill>
                  <a:srgbClr val="FF628C"/>
                </a:solidFill>
                <a:latin typeface="Consolas" panose="020B0609020204030204" pitchFamily="49" charset="0"/>
              </a:rPr>
              <a:t>80</a:t>
            </a:r>
            <a:endParaRPr lang="en-US" b="0" dirty="0">
              <a:solidFill>
                <a:srgbClr val="FFFFFF"/>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39F7AE9B-8F27-4D60-8CBC-1CC1575D5530}"/>
              </a:ext>
            </a:extLst>
          </p:cNvPr>
          <p:cNvSpPr/>
          <p:nvPr/>
        </p:nvSpPr>
        <p:spPr>
          <a:xfrm>
            <a:off x="7876693" y="1647880"/>
            <a:ext cx="2239716" cy="369332"/>
          </a:xfrm>
          <a:prstGeom prst="rect">
            <a:avLst/>
          </a:prstGeom>
        </p:spPr>
        <p:txBody>
          <a:bodyPr wrap="none">
            <a:spAutoFit/>
          </a:bodyPr>
          <a:lstStyle/>
          <a:p>
            <a:r>
              <a:rPr lang="en-US" i="1" dirty="0">
                <a:solidFill>
                  <a:schemeClr val="bg1"/>
                </a:solidFill>
              </a:rPr>
              <a:t>Pod</a:t>
            </a:r>
            <a:r>
              <a:rPr lang="en-US" dirty="0">
                <a:solidFill>
                  <a:schemeClr val="bg1"/>
                </a:solidFill>
              </a:rPr>
              <a:t> definition </a:t>
            </a:r>
            <a:r>
              <a:rPr lang="en-US" dirty="0" err="1">
                <a:solidFill>
                  <a:schemeClr val="bg1"/>
                </a:solidFill>
              </a:rPr>
              <a:t>yaml</a:t>
            </a:r>
            <a:endParaRPr lang="en-US" dirty="0">
              <a:solidFill>
                <a:schemeClr val="bg1"/>
              </a:solidFill>
            </a:endParaRPr>
          </a:p>
        </p:txBody>
      </p:sp>
      <p:sp>
        <p:nvSpPr>
          <p:cNvPr id="6" name="TextBox 5">
            <a:extLst>
              <a:ext uri="{FF2B5EF4-FFF2-40B4-BE49-F238E27FC236}">
                <a16:creationId xmlns:a16="http://schemas.microsoft.com/office/drawing/2014/main" id="{D7BA3ADC-13EC-4AB0-A921-91A379B69188}"/>
              </a:ext>
            </a:extLst>
          </p:cNvPr>
          <p:cNvSpPr txBox="1"/>
          <p:nvPr/>
        </p:nvSpPr>
        <p:spPr>
          <a:xfrm>
            <a:off x="3970772" y="1684571"/>
            <a:ext cx="3382528" cy="2190343"/>
          </a:xfrm>
          <a:prstGeom prst="rect">
            <a:avLst/>
          </a:prstGeom>
          <a:noFill/>
        </p:spPr>
        <p:txBody>
          <a:bodyPr wrap="square" rtlCol="0">
            <a:spAutoFit/>
          </a:bodyPr>
          <a:lstStyle/>
          <a:p>
            <a:pPr marL="342900" indent="-342900">
              <a:buFont typeface="Arial" panose="020B0604020202020204" pitchFamily="34" charset="0"/>
              <a:buChar char="•"/>
            </a:pPr>
            <a:r>
              <a:rPr lang="en-US" sz="2200" dirty="0">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rPr>
              <a:t>A Pod is the smallest unit</a:t>
            </a:r>
          </a:p>
          <a:p>
            <a:pPr marL="342900" lvl="0" indent="-342900">
              <a:spcBef>
                <a:spcPts val="1000"/>
              </a:spcBef>
              <a:buFont typeface="Arial" panose="020B0604020202020204" pitchFamily="34" charset="0"/>
              <a:buChar char="•"/>
            </a:pPr>
            <a:r>
              <a:rPr lang="en-US" sz="2200" dirty="0">
                <a:solidFill>
                  <a:prstClr val="white"/>
                </a:solidFill>
                <a:latin typeface="Open Sans Extrabold" panose="020B0906030804020204" pitchFamily="34" charset="0"/>
                <a:ea typeface="Open Sans Extrabold" panose="020B0906030804020204" pitchFamily="34" charset="0"/>
                <a:cs typeface="Open Sans Extrabold" panose="020B0906030804020204" pitchFamily="34" charset="0"/>
              </a:rPr>
              <a:t>A Pod is the unit which runs your workload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197693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900" decel="100000" fill="hold"/>
                                        <p:tgtEl>
                                          <p:spTgt spid="2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900" decel="100000" fill="hold"/>
                                        <p:tgtEl>
                                          <p:spTgt spid="2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900" decel="100000" fill="hold"/>
                                        <p:tgtEl>
                                          <p:spTgt spid="25"/>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5" end="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xEl>
                                              <p:pRg st="6" end="6"/>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4" grpId="0" animBg="1"/>
      <p:bldP spid="25" grpId="0" animBg="1"/>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BA022BF2-5B73-4D4A-BE56-AE1BE4EB20DE}"/>
              </a:ext>
            </a:extLst>
          </p:cNvPr>
          <p:cNvSpPr>
            <a:spLocks noGrp="1"/>
          </p:cNvSpPr>
          <p:nvPr>
            <p:ph type="body" sz="quarter" idx="10"/>
          </p:nvPr>
        </p:nvSpPr>
        <p:spPr>
          <a:xfrm>
            <a:off x="2702408" y="1973901"/>
            <a:ext cx="8270392" cy="596900"/>
          </a:xfrm>
        </p:spPr>
        <p:txBody>
          <a:bodyPr>
            <a:normAutofit/>
          </a:bodyPr>
          <a:lstStyle/>
          <a:p>
            <a:r>
              <a:rPr lang="en-US" sz="24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Deployment is preferred way to deploy PODs</a:t>
            </a:r>
          </a:p>
        </p:txBody>
      </p:sp>
      <p:sp>
        <p:nvSpPr>
          <p:cNvPr id="3" name="Tijdelijke aanduiding voor tekst 2">
            <a:extLst>
              <a:ext uri="{FF2B5EF4-FFF2-40B4-BE49-F238E27FC236}">
                <a16:creationId xmlns:a16="http://schemas.microsoft.com/office/drawing/2014/main" id="{E3547315-080F-4B6E-9117-82FF391B2054}"/>
              </a:ext>
            </a:extLst>
          </p:cNvPr>
          <p:cNvSpPr>
            <a:spLocks noGrp="1"/>
          </p:cNvSpPr>
          <p:nvPr>
            <p:ph type="body" sz="quarter" idx="11"/>
          </p:nvPr>
        </p:nvSpPr>
        <p:spPr>
          <a:xfrm>
            <a:off x="2702407" y="2735993"/>
            <a:ext cx="8270391" cy="596900"/>
          </a:xfrm>
        </p:spPr>
        <p:txBody>
          <a:bodyPr>
            <a:normAutofit/>
          </a:bodyPr>
          <a:lstStyle/>
          <a:p>
            <a:r>
              <a:rPr lang="en-US" sz="24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Deployment is used to create multiple PODs</a:t>
            </a:r>
          </a:p>
        </p:txBody>
      </p:sp>
      <p:sp>
        <p:nvSpPr>
          <p:cNvPr id="7" name="Tijdelijke aanduiding voor tekst 6">
            <a:extLst>
              <a:ext uri="{FF2B5EF4-FFF2-40B4-BE49-F238E27FC236}">
                <a16:creationId xmlns:a16="http://schemas.microsoft.com/office/drawing/2014/main" id="{4AE82CE0-B938-454C-8ED5-833643BB48B9}"/>
              </a:ext>
            </a:extLst>
          </p:cNvPr>
          <p:cNvSpPr>
            <a:spLocks noGrp="1"/>
          </p:cNvSpPr>
          <p:nvPr>
            <p:ph type="body" sz="quarter" idx="12"/>
          </p:nvPr>
        </p:nvSpPr>
        <p:spPr>
          <a:xfrm>
            <a:off x="2702408" y="3498090"/>
            <a:ext cx="8270390" cy="596900"/>
          </a:xfrm>
        </p:spPr>
        <p:txBody>
          <a:bodyPr>
            <a:normAutofit/>
          </a:bodyPr>
          <a:lstStyle/>
          <a:p>
            <a:r>
              <a:rPr lang="en-US" sz="24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Rollback to an earlier Deployment revision</a:t>
            </a:r>
          </a:p>
        </p:txBody>
      </p:sp>
      <p:sp>
        <p:nvSpPr>
          <p:cNvPr id="8" name="Tijdelijke aanduiding voor tekst 7">
            <a:extLst>
              <a:ext uri="{FF2B5EF4-FFF2-40B4-BE49-F238E27FC236}">
                <a16:creationId xmlns:a16="http://schemas.microsoft.com/office/drawing/2014/main" id="{386D1E8C-87FC-4414-8993-486362416D00}"/>
              </a:ext>
            </a:extLst>
          </p:cNvPr>
          <p:cNvSpPr>
            <a:spLocks noGrp="1"/>
          </p:cNvSpPr>
          <p:nvPr>
            <p:ph type="body" sz="quarter" idx="13"/>
          </p:nvPr>
        </p:nvSpPr>
        <p:spPr>
          <a:xfrm>
            <a:off x="2708162" y="4237094"/>
            <a:ext cx="8264636" cy="596900"/>
          </a:xfrm>
        </p:spPr>
        <p:txBody>
          <a:bodyPr>
            <a:normAutofit/>
          </a:bodyPr>
          <a:lstStyle/>
          <a:p>
            <a:r>
              <a:rPr lang="en-US" sz="24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Scale up the Deployment to facilitate more load</a:t>
            </a:r>
          </a:p>
        </p:txBody>
      </p:sp>
      <p:sp>
        <p:nvSpPr>
          <p:cNvPr id="9" name="Tijdelijke aanduiding voor tekst 8">
            <a:extLst>
              <a:ext uri="{FF2B5EF4-FFF2-40B4-BE49-F238E27FC236}">
                <a16:creationId xmlns:a16="http://schemas.microsoft.com/office/drawing/2014/main" id="{E0A6277C-A80C-468B-854E-3EC1BF18E5C3}"/>
              </a:ext>
            </a:extLst>
          </p:cNvPr>
          <p:cNvSpPr>
            <a:spLocks noGrp="1"/>
          </p:cNvSpPr>
          <p:nvPr>
            <p:ph type="body" sz="quarter" idx="14"/>
          </p:nvPr>
        </p:nvSpPr>
        <p:spPr>
          <a:xfrm>
            <a:off x="2705290" y="5020074"/>
            <a:ext cx="6757988" cy="596900"/>
          </a:xfrm>
        </p:spPr>
        <p:txBody>
          <a:bodyPr>
            <a:noAutofit/>
          </a:bodyPr>
          <a:lstStyle/>
          <a:p>
            <a:r>
              <a:rPr lang="en-US" sz="24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Pause the Deployment</a:t>
            </a:r>
          </a:p>
        </p:txBody>
      </p:sp>
      <p:sp>
        <p:nvSpPr>
          <p:cNvPr id="10" name="Tijdelijke aanduiding voor tekst 9">
            <a:extLst>
              <a:ext uri="{FF2B5EF4-FFF2-40B4-BE49-F238E27FC236}">
                <a16:creationId xmlns:a16="http://schemas.microsoft.com/office/drawing/2014/main" id="{65C78B59-8B3E-4E8C-9A15-F430D09EE378}"/>
              </a:ext>
            </a:extLst>
          </p:cNvPr>
          <p:cNvSpPr>
            <a:spLocks noGrp="1"/>
          </p:cNvSpPr>
          <p:nvPr>
            <p:ph type="body" sz="quarter" idx="15"/>
          </p:nvPr>
        </p:nvSpPr>
        <p:spPr>
          <a:xfrm>
            <a:off x="1836419" y="1026805"/>
            <a:ext cx="9437937" cy="596900"/>
          </a:xfrm>
        </p:spPr>
        <p:txBody>
          <a:bodyPr>
            <a:noAutofit/>
          </a:bodyPr>
          <a:lstStyle/>
          <a:p>
            <a:r>
              <a:rPr lang="en-US" sz="5400" b="1" dirty="0">
                <a:solidFill>
                  <a:srgbClr val="0070C0"/>
                </a:solidFill>
              </a:rPr>
              <a:t>| </a:t>
            </a:r>
            <a:r>
              <a:rPr lang="nl-NL" sz="5000" dirty="0" err="1">
                <a:solidFill>
                  <a:schemeClr val="accent1"/>
                </a:solidFill>
              </a:rPr>
              <a:t>What</a:t>
            </a:r>
            <a:r>
              <a:rPr lang="nl-NL" sz="5000" dirty="0">
                <a:solidFill>
                  <a:schemeClr val="accent1"/>
                </a:solidFill>
              </a:rPr>
              <a:t> is </a:t>
            </a:r>
            <a:r>
              <a:rPr lang="nl-NL" sz="5000" dirty="0" err="1">
                <a:solidFill>
                  <a:schemeClr val="accent1"/>
                </a:solidFill>
              </a:rPr>
              <a:t>deployment</a:t>
            </a:r>
            <a:r>
              <a:rPr lang="nl-NL" sz="5000" dirty="0">
                <a:solidFill>
                  <a:schemeClr val="accent1"/>
                </a:solidFill>
              </a:rPr>
              <a:t>?</a:t>
            </a:r>
          </a:p>
        </p:txBody>
      </p:sp>
      <p:sp>
        <p:nvSpPr>
          <p:cNvPr id="4" name="Tijdelijke aanduiding voor afbeelding 3">
            <a:extLst>
              <a:ext uri="{FF2B5EF4-FFF2-40B4-BE49-F238E27FC236}">
                <a16:creationId xmlns:a16="http://schemas.microsoft.com/office/drawing/2014/main" id="{25C3F2C6-EE52-4BF2-AF38-4AC9B142F4E8}"/>
              </a:ext>
            </a:extLst>
          </p:cNvPr>
          <p:cNvSpPr>
            <a:spLocks noGrp="1"/>
          </p:cNvSpPr>
          <p:nvPr>
            <p:ph type="pic" sz="quarter" idx="16"/>
          </p:nvPr>
        </p:nvSpPr>
        <p:spPr>
          <a:xfrm>
            <a:off x="1873453" y="1919878"/>
            <a:ext cx="669925" cy="669600"/>
          </a:xfrm>
        </p:spPr>
      </p:sp>
      <p:sp>
        <p:nvSpPr>
          <p:cNvPr id="5" name="Tijdelijke aanduiding voor afbeelding 4">
            <a:extLst>
              <a:ext uri="{FF2B5EF4-FFF2-40B4-BE49-F238E27FC236}">
                <a16:creationId xmlns:a16="http://schemas.microsoft.com/office/drawing/2014/main" id="{A83AF035-62B6-4DB3-A2D9-2152983F9E00}"/>
              </a:ext>
            </a:extLst>
          </p:cNvPr>
          <p:cNvSpPr>
            <a:spLocks noGrp="1"/>
          </p:cNvSpPr>
          <p:nvPr>
            <p:ph type="pic" sz="quarter" idx="17"/>
          </p:nvPr>
        </p:nvSpPr>
        <p:spPr>
          <a:xfrm>
            <a:off x="1873453" y="2682533"/>
            <a:ext cx="669925" cy="669600"/>
          </a:xfrm>
        </p:spPr>
      </p:sp>
      <p:sp>
        <p:nvSpPr>
          <p:cNvPr id="6" name="Tijdelijke aanduiding voor afbeelding 5">
            <a:extLst>
              <a:ext uri="{FF2B5EF4-FFF2-40B4-BE49-F238E27FC236}">
                <a16:creationId xmlns:a16="http://schemas.microsoft.com/office/drawing/2014/main" id="{6898DA9A-EF1D-4122-B964-8A190014B426}"/>
              </a:ext>
            </a:extLst>
          </p:cNvPr>
          <p:cNvSpPr>
            <a:spLocks noGrp="1"/>
          </p:cNvSpPr>
          <p:nvPr>
            <p:ph type="pic" sz="quarter" idx="18"/>
          </p:nvPr>
        </p:nvSpPr>
        <p:spPr>
          <a:xfrm>
            <a:off x="1867116" y="3445188"/>
            <a:ext cx="669925" cy="669600"/>
          </a:xfrm>
        </p:spPr>
      </p:sp>
      <p:sp>
        <p:nvSpPr>
          <p:cNvPr id="11" name="Tijdelijke aanduiding voor afbeelding 10">
            <a:extLst>
              <a:ext uri="{FF2B5EF4-FFF2-40B4-BE49-F238E27FC236}">
                <a16:creationId xmlns:a16="http://schemas.microsoft.com/office/drawing/2014/main" id="{D87C66FC-FCA1-4D2A-ACC4-1E5FBFAA4350}"/>
              </a:ext>
            </a:extLst>
          </p:cNvPr>
          <p:cNvSpPr>
            <a:spLocks noGrp="1"/>
          </p:cNvSpPr>
          <p:nvPr>
            <p:ph type="pic" sz="quarter" idx="19"/>
          </p:nvPr>
        </p:nvSpPr>
        <p:spPr>
          <a:xfrm>
            <a:off x="1867116" y="4207843"/>
            <a:ext cx="669925" cy="669600"/>
          </a:xfrm>
        </p:spPr>
      </p:sp>
      <p:sp>
        <p:nvSpPr>
          <p:cNvPr id="12" name="Tijdelijke aanduiding voor afbeelding 11">
            <a:extLst>
              <a:ext uri="{FF2B5EF4-FFF2-40B4-BE49-F238E27FC236}">
                <a16:creationId xmlns:a16="http://schemas.microsoft.com/office/drawing/2014/main" id="{105ACADB-4CB6-4FEF-8DEA-52E219637617}"/>
              </a:ext>
            </a:extLst>
          </p:cNvPr>
          <p:cNvSpPr>
            <a:spLocks noGrp="1"/>
          </p:cNvSpPr>
          <p:nvPr>
            <p:ph type="pic" sz="quarter" idx="20"/>
          </p:nvPr>
        </p:nvSpPr>
        <p:spPr>
          <a:xfrm>
            <a:off x="1867116" y="4970498"/>
            <a:ext cx="669925" cy="669600"/>
          </a:xfrm>
        </p:spPr>
      </p:sp>
    </p:spTree>
    <p:extLst>
      <p:ext uri="{BB962C8B-B14F-4D97-AF65-F5344CB8AC3E}">
        <p14:creationId xmlns:p14="http://schemas.microsoft.com/office/powerpoint/2010/main" val="103065614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06C2DD9-F2B7-417F-AE9D-4A5509B97788}"/>
              </a:ext>
            </a:extLst>
          </p:cNvPr>
          <p:cNvSpPr>
            <a:spLocks noGrp="1"/>
          </p:cNvSpPr>
          <p:nvPr>
            <p:ph type="body" sz="quarter" idx="10"/>
          </p:nvPr>
        </p:nvSpPr>
        <p:spPr/>
        <p:txBody>
          <a:bodyPr>
            <a:normAutofit/>
          </a:bodyPr>
          <a:lstStyle/>
          <a:p>
            <a:pPr>
              <a:lnSpc>
                <a:spcPct val="100000"/>
              </a:lnSpc>
            </a:pPr>
            <a:r>
              <a:rPr lang="en-US" dirty="0"/>
              <a:t>What is service?</a:t>
            </a:r>
          </a:p>
          <a:p>
            <a:pPr>
              <a:lnSpc>
                <a:spcPct val="100000"/>
              </a:lnSpc>
            </a:pPr>
            <a:endParaRPr lang="en-US" sz="4700" dirty="0">
              <a:latin typeface="Open Sans Semibold" panose="020B0706030804020204" pitchFamily="34" charset="0"/>
              <a:ea typeface="Open Sans Semibold" panose="020B0706030804020204" pitchFamily="34" charset="0"/>
              <a:cs typeface="Open Sans Semibold" panose="020B0706030804020204" pitchFamily="34" charset="0"/>
            </a:endParaRPr>
          </a:p>
          <a:p>
            <a:pPr>
              <a:lnSpc>
                <a:spcPct val="100000"/>
              </a:lnSpc>
            </a:pPr>
            <a:r>
              <a:rPr lang="en-US" sz="3500" dirty="0">
                <a:latin typeface="Open Sans Semibold" panose="020B0706030804020204" pitchFamily="34" charset="0"/>
                <a:ea typeface="Open Sans Semibold" panose="020B0706030804020204" pitchFamily="34" charset="0"/>
                <a:cs typeface="Open Sans Semibold" panose="020B0706030804020204" pitchFamily="34" charset="0"/>
              </a:rPr>
              <a:t>A Service is an abstraction which defines </a:t>
            </a:r>
            <a:br>
              <a:rPr lang="en-US" sz="3500" dirty="0">
                <a:latin typeface="Open Sans Semibold" panose="020B0706030804020204" pitchFamily="34" charset="0"/>
                <a:ea typeface="Open Sans Semibold" panose="020B0706030804020204" pitchFamily="34" charset="0"/>
                <a:cs typeface="Open Sans Semibold" panose="020B0706030804020204" pitchFamily="34" charset="0"/>
              </a:rPr>
            </a:br>
            <a:r>
              <a:rPr lang="en-US" sz="3500" dirty="0">
                <a:latin typeface="Open Sans Semibold" panose="020B0706030804020204" pitchFamily="34" charset="0"/>
                <a:ea typeface="Open Sans Semibold" panose="020B0706030804020204" pitchFamily="34" charset="0"/>
                <a:cs typeface="Open Sans Semibold" panose="020B0706030804020204" pitchFamily="34" charset="0"/>
              </a:rPr>
              <a:t>a logical set of Pods and a policy by which </a:t>
            </a:r>
            <a:br>
              <a:rPr lang="en-US" sz="3500" dirty="0">
                <a:latin typeface="Open Sans Semibold" panose="020B0706030804020204" pitchFamily="34" charset="0"/>
                <a:ea typeface="Open Sans Semibold" panose="020B0706030804020204" pitchFamily="34" charset="0"/>
                <a:cs typeface="Open Sans Semibold" panose="020B0706030804020204" pitchFamily="34" charset="0"/>
              </a:rPr>
            </a:br>
            <a:r>
              <a:rPr lang="en-US" sz="3500" dirty="0">
                <a:latin typeface="Open Sans Semibold" panose="020B0706030804020204" pitchFamily="34" charset="0"/>
                <a:ea typeface="Open Sans Semibold" panose="020B0706030804020204" pitchFamily="34" charset="0"/>
                <a:cs typeface="Open Sans Semibold" panose="020B0706030804020204" pitchFamily="34" charset="0"/>
              </a:rPr>
              <a:t>to access them</a:t>
            </a:r>
            <a:r>
              <a:rPr lang="nl-NL" sz="3500" dirty="0">
                <a:latin typeface="Open Sans Semibold" panose="020B0706030804020204" pitchFamily="34" charset="0"/>
                <a:ea typeface="Open Sans Semibold" panose="020B0706030804020204" pitchFamily="34" charset="0"/>
                <a:cs typeface="Open Sans Semibold" panose="020B0706030804020204" pitchFamily="34" charset="0"/>
              </a:rPr>
              <a:t>.</a:t>
            </a:r>
            <a:endParaRPr lang="en-US" sz="35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412902416"/>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65C78B59-8B3E-4E8C-9A15-F430D09EE378}"/>
              </a:ext>
            </a:extLst>
          </p:cNvPr>
          <p:cNvSpPr>
            <a:spLocks noGrp="1"/>
          </p:cNvSpPr>
          <p:nvPr>
            <p:ph type="body" sz="quarter" idx="15"/>
          </p:nvPr>
        </p:nvSpPr>
        <p:spPr>
          <a:xfrm>
            <a:off x="1836419" y="1026805"/>
            <a:ext cx="9437937" cy="596900"/>
          </a:xfrm>
        </p:spPr>
        <p:txBody>
          <a:bodyPr>
            <a:noAutofit/>
          </a:bodyPr>
          <a:lstStyle/>
          <a:p>
            <a:r>
              <a:rPr lang="en-US" sz="5400" b="1" dirty="0">
                <a:solidFill>
                  <a:srgbClr val="0070C0"/>
                </a:solidFill>
              </a:rPr>
              <a:t>| </a:t>
            </a:r>
            <a:r>
              <a:rPr lang="nl-NL" sz="5000" dirty="0" err="1">
                <a:solidFill>
                  <a:schemeClr val="accent1"/>
                </a:solidFill>
              </a:rPr>
              <a:t>Kubernetes</a:t>
            </a:r>
            <a:r>
              <a:rPr lang="nl-NL" sz="5000" dirty="0">
                <a:solidFill>
                  <a:schemeClr val="accent1"/>
                </a:solidFill>
              </a:rPr>
              <a:t> service</a:t>
            </a:r>
          </a:p>
        </p:txBody>
      </p:sp>
      <p:pic>
        <p:nvPicPr>
          <p:cNvPr id="13" name="Picture 12">
            <a:extLst>
              <a:ext uri="{FF2B5EF4-FFF2-40B4-BE49-F238E27FC236}">
                <a16:creationId xmlns:a16="http://schemas.microsoft.com/office/drawing/2014/main" id="{093C219D-DF59-42C6-A41A-68C4BCEF4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107" y="2236839"/>
            <a:ext cx="1490969" cy="410456"/>
          </a:xfrm>
          <a:prstGeom prst="rect">
            <a:avLst/>
          </a:prstGeom>
        </p:spPr>
      </p:pic>
      <p:sp>
        <p:nvSpPr>
          <p:cNvPr id="14" name="Rectangle: Rounded Corners 13">
            <a:extLst>
              <a:ext uri="{FF2B5EF4-FFF2-40B4-BE49-F238E27FC236}">
                <a16:creationId xmlns:a16="http://schemas.microsoft.com/office/drawing/2014/main" id="{90354F05-B841-4DD2-A6AB-2EE76AAC9738}"/>
              </a:ext>
            </a:extLst>
          </p:cNvPr>
          <p:cNvSpPr/>
          <p:nvPr/>
        </p:nvSpPr>
        <p:spPr>
          <a:xfrm>
            <a:off x="1836420" y="2017388"/>
            <a:ext cx="3335656" cy="4612012"/>
          </a:xfrm>
          <a:prstGeom prst="roundRect">
            <a:avLst/>
          </a:prstGeom>
          <a:no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757226F-FE1B-463A-8760-37CBF1536346}"/>
              </a:ext>
            </a:extLst>
          </p:cNvPr>
          <p:cNvSpPr/>
          <p:nvPr/>
        </p:nvSpPr>
        <p:spPr>
          <a:xfrm>
            <a:off x="7914548" y="2017388"/>
            <a:ext cx="3335655" cy="4726311"/>
          </a:xfrm>
          <a:prstGeom prst="roundRect">
            <a:avLst/>
          </a:prstGeom>
          <a:noFill/>
          <a:ln>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0CFAF53-9E9A-499E-92BA-7BBFCF6B5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0095" y="2236839"/>
            <a:ext cx="1490969" cy="410456"/>
          </a:xfrm>
          <a:prstGeom prst="rect">
            <a:avLst/>
          </a:prstGeom>
        </p:spPr>
      </p:pic>
      <p:sp>
        <p:nvSpPr>
          <p:cNvPr id="28" name="TextBox 27">
            <a:extLst>
              <a:ext uri="{FF2B5EF4-FFF2-40B4-BE49-F238E27FC236}">
                <a16:creationId xmlns:a16="http://schemas.microsoft.com/office/drawing/2014/main" id="{3B2F0014-C14A-46E2-8DD8-E71036BF486B}"/>
              </a:ext>
            </a:extLst>
          </p:cNvPr>
          <p:cNvSpPr txBox="1"/>
          <p:nvPr/>
        </p:nvSpPr>
        <p:spPr>
          <a:xfrm>
            <a:off x="2324888" y="2738739"/>
            <a:ext cx="2547464" cy="369332"/>
          </a:xfrm>
          <a:prstGeom prst="rect">
            <a:avLst/>
          </a:prstGeom>
          <a:noFill/>
        </p:spPr>
        <p:txBody>
          <a:bodyPr wrap="square" rtlCol="0">
            <a:spAutoFit/>
          </a:bodyPr>
          <a:lstStyle/>
          <a:p>
            <a:r>
              <a:rPr lang="en-US" b="1" dirty="0" err="1">
                <a:solidFill>
                  <a:schemeClr val="accent4"/>
                </a:solidFill>
              </a:rPr>
              <a:t>FrontEnd</a:t>
            </a:r>
            <a:r>
              <a:rPr lang="en-US" b="1" dirty="0">
                <a:solidFill>
                  <a:schemeClr val="accent4"/>
                </a:solidFill>
              </a:rPr>
              <a:t> Pods</a:t>
            </a:r>
          </a:p>
        </p:txBody>
      </p:sp>
      <p:sp>
        <p:nvSpPr>
          <p:cNvPr id="29" name="Rectangle 28">
            <a:extLst>
              <a:ext uri="{FF2B5EF4-FFF2-40B4-BE49-F238E27FC236}">
                <a16:creationId xmlns:a16="http://schemas.microsoft.com/office/drawing/2014/main" id="{969F8C23-24EA-463C-95C0-7805C709CD98}"/>
              </a:ext>
            </a:extLst>
          </p:cNvPr>
          <p:cNvSpPr/>
          <p:nvPr/>
        </p:nvSpPr>
        <p:spPr>
          <a:xfrm>
            <a:off x="2219693" y="3306460"/>
            <a:ext cx="466357"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accent4"/>
              </a:solidFill>
            </a:endParaRPr>
          </a:p>
        </p:txBody>
      </p:sp>
      <p:sp>
        <p:nvSpPr>
          <p:cNvPr id="31" name="Rectangle 30">
            <a:extLst>
              <a:ext uri="{FF2B5EF4-FFF2-40B4-BE49-F238E27FC236}">
                <a16:creationId xmlns:a16="http://schemas.microsoft.com/office/drawing/2014/main" id="{0F37A8BF-4997-4515-BE53-247ED4ACC58E}"/>
              </a:ext>
            </a:extLst>
          </p:cNvPr>
          <p:cNvSpPr/>
          <p:nvPr/>
        </p:nvSpPr>
        <p:spPr>
          <a:xfrm>
            <a:off x="2857867" y="3306460"/>
            <a:ext cx="466357"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accent4"/>
              </a:solidFill>
            </a:endParaRPr>
          </a:p>
        </p:txBody>
      </p:sp>
      <p:sp>
        <p:nvSpPr>
          <p:cNvPr id="32" name="Rectangle 31">
            <a:extLst>
              <a:ext uri="{FF2B5EF4-FFF2-40B4-BE49-F238E27FC236}">
                <a16:creationId xmlns:a16="http://schemas.microsoft.com/office/drawing/2014/main" id="{2118E826-ABCC-46E4-BF3A-7B74E50FB6D1}"/>
              </a:ext>
            </a:extLst>
          </p:cNvPr>
          <p:cNvSpPr/>
          <p:nvPr/>
        </p:nvSpPr>
        <p:spPr>
          <a:xfrm>
            <a:off x="3496041" y="3303014"/>
            <a:ext cx="466357"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accent4"/>
              </a:solidFill>
            </a:endParaRPr>
          </a:p>
        </p:txBody>
      </p:sp>
      <p:sp>
        <p:nvSpPr>
          <p:cNvPr id="35" name="TextBox 34">
            <a:extLst>
              <a:ext uri="{FF2B5EF4-FFF2-40B4-BE49-F238E27FC236}">
                <a16:creationId xmlns:a16="http://schemas.microsoft.com/office/drawing/2014/main" id="{CE5AE9B9-C357-4B01-AD2A-EF29F6EAAEA6}"/>
              </a:ext>
            </a:extLst>
          </p:cNvPr>
          <p:cNvSpPr txBox="1"/>
          <p:nvPr/>
        </p:nvSpPr>
        <p:spPr>
          <a:xfrm>
            <a:off x="2306330" y="4926473"/>
            <a:ext cx="1824384" cy="369332"/>
          </a:xfrm>
          <a:prstGeom prst="rect">
            <a:avLst/>
          </a:prstGeom>
          <a:noFill/>
        </p:spPr>
        <p:txBody>
          <a:bodyPr wrap="square" rtlCol="0">
            <a:spAutoFit/>
          </a:bodyPr>
          <a:lstStyle/>
          <a:p>
            <a:r>
              <a:rPr lang="en-US" b="1" dirty="0">
                <a:solidFill>
                  <a:schemeClr val="accent4"/>
                </a:solidFill>
              </a:rPr>
              <a:t>Backend Pods</a:t>
            </a:r>
          </a:p>
        </p:txBody>
      </p:sp>
      <p:sp>
        <p:nvSpPr>
          <p:cNvPr id="36" name="Rectangle 35">
            <a:extLst>
              <a:ext uri="{FF2B5EF4-FFF2-40B4-BE49-F238E27FC236}">
                <a16:creationId xmlns:a16="http://schemas.microsoft.com/office/drawing/2014/main" id="{16D61FD9-B21E-421B-A9B6-96AA035EFFCA}"/>
              </a:ext>
            </a:extLst>
          </p:cNvPr>
          <p:cNvSpPr/>
          <p:nvPr/>
        </p:nvSpPr>
        <p:spPr>
          <a:xfrm>
            <a:off x="2362082" y="5629653"/>
            <a:ext cx="333985"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accent4"/>
              </a:solidFill>
            </a:endParaRPr>
          </a:p>
        </p:txBody>
      </p:sp>
      <p:sp>
        <p:nvSpPr>
          <p:cNvPr id="37" name="Rectangle 36">
            <a:extLst>
              <a:ext uri="{FF2B5EF4-FFF2-40B4-BE49-F238E27FC236}">
                <a16:creationId xmlns:a16="http://schemas.microsoft.com/office/drawing/2014/main" id="{F8D7C85E-A5F0-4B3A-9BBD-754ABCC03231}"/>
              </a:ext>
            </a:extLst>
          </p:cNvPr>
          <p:cNvSpPr/>
          <p:nvPr/>
        </p:nvSpPr>
        <p:spPr>
          <a:xfrm>
            <a:off x="3000256" y="5629653"/>
            <a:ext cx="333985"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accent4"/>
              </a:solidFill>
            </a:endParaRPr>
          </a:p>
        </p:txBody>
      </p:sp>
      <p:sp>
        <p:nvSpPr>
          <p:cNvPr id="47" name="TextBox 46">
            <a:extLst>
              <a:ext uri="{FF2B5EF4-FFF2-40B4-BE49-F238E27FC236}">
                <a16:creationId xmlns:a16="http://schemas.microsoft.com/office/drawing/2014/main" id="{D54725B6-A12E-4920-8073-F335ABF2CFFF}"/>
              </a:ext>
            </a:extLst>
          </p:cNvPr>
          <p:cNvSpPr txBox="1"/>
          <p:nvPr/>
        </p:nvSpPr>
        <p:spPr>
          <a:xfrm>
            <a:off x="8695959" y="2904877"/>
            <a:ext cx="2547464" cy="369332"/>
          </a:xfrm>
          <a:prstGeom prst="rect">
            <a:avLst/>
          </a:prstGeom>
          <a:noFill/>
        </p:spPr>
        <p:txBody>
          <a:bodyPr wrap="square" rtlCol="0">
            <a:spAutoFit/>
          </a:bodyPr>
          <a:lstStyle/>
          <a:p>
            <a:r>
              <a:rPr lang="en-US" b="1" dirty="0" err="1">
                <a:solidFill>
                  <a:schemeClr val="accent4"/>
                </a:solidFill>
              </a:rPr>
              <a:t>FrontEnd</a:t>
            </a:r>
            <a:r>
              <a:rPr lang="en-US" b="1" dirty="0">
                <a:solidFill>
                  <a:schemeClr val="accent4"/>
                </a:solidFill>
              </a:rPr>
              <a:t> Pods</a:t>
            </a:r>
          </a:p>
        </p:txBody>
      </p:sp>
      <p:sp>
        <p:nvSpPr>
          <p:cNvPr id="48" name="Rectangle 47">
            <a:extLst>
              <a:ext uri="{FF2B5EF4-FFF2-40B4-BE49-F238E27FC236}">
                <a16:creationId xmlns:a16="http://schemas.microsoft.com/office/drawing/2014/main" id="{328DB24F-056F-4B9F-B453-89AF9FD8449D}"/>
              </a:ext>
            </a:extLst>
          </p:cNvPr>
          <p:cNvSpPr/>
          <p:nvPr/>
        </p:nvSpPr>
        <p:spPr>
          <a:xfrm>
            <a:off x="8590764" y="3472598"/>
            <a:ext cx="466357"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accent4"/>
              </a:solidFill>
            </a:endParaRPr>
          </a:p>
        </p:txBody>
      </p:sp>
      <p:sp>
        <p:nvSpPr>
          <p:cNvPr id="49" name="Rectangle 48">
            <a:extLst>
              <a:ext uri="{FF2B5EF4-FFF2-40B4-BE49-F238E27FC236}">
                <a16:creationId xmlns:a16="http://schemas.microsoft.com/office/drawing/2014/main" id="{B9816B9A-9F08-4E18-A9A3-A102973BE6CC}"/>
              </a:ext>
            </a:extLst>
          </p:cNvPr>
          <p:cNvSpPr/>
          <p:nvPr/>
        </p:nvSpPr>
        <p:spPr>
          <a:xfrm>
            <a:off x="9228938" y="3472598"/>
            <a:ext cx="466357"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accent4"/>
              </a:solidFill>
            </a:endParaRPr>
          </a:p>
        </p:txBody>
      </p:sp>
      <p:sp>
        <p:nvSpPr>
          <p:cNvPr id="50" name="Rectangle 49">
            <a:extLst>
              <a:ext uri="{FF2B5EF4-FFF2-40B4-BE49-F238E27FC236}">
                <a16:creationId xmlns:a16="http://schemas.microsoft.com/office/drawing/2014/main" id="{E0CFB1C1-970D-4424-A7A7-73B89DFFA3B8}"/>
              </a:ext>
            </a:extLst>
          </p:cNvPr>
          <p:cNvSpPr/>
          <p:nvPr/>
        </p:nvSpPr>
        <p:spPr>
          <a:xfrm>
            <a:off x="9867112" y="3469152"/>
            <a:ext cx="466357"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accent4"/>
              </a:solidFill>
            </a:endParaRPr>
          </a:p>
        </p:txBody>
      </p:sp>
      <p:sp>
        <p:nvSpPr>
          <p:cNvPr id="52" name="TextBox 51">
            <a:extLst>
              <a:ext uri="{FF2B5EF4-FFF2-40B4-BE49-F238E27FC236}">
                <a16:creationId xmlns:a16="http://schemas.microsoft.com/office/drawing/2014/main" id="{69C2476F-698A-49AD-B3B2-1DF8087F4B69}"/>
              </a:ext>
            </a:extLst>
          </p:cNvPr>
          <p:cNvSpPr txBox="1"/>
          <p:nvPr/>
        </p:nvSpPr>
        <p:spPr>
          <a:xfrm>
            <a:off x="8867775" y="5208449"/>
            <a:ext cx="1761638" cy="369332"/>
          </a:xfrm>
          <a:prstGeom prst="rect">
            <a:avLst/>
          </a:prstGeom>
          <a:noFill/>
        </p:spPr>
        <p:txBody>
          <a:bodyPr wrap="square" rtlCol="0">
            <a:spAutoFit/>
          </a:bodyPr>
          <a:lstStyle/>
          <a:p>
            <a:r>
              <a:rPr lang="en-US" b="1" dirty="0" err="1">
                <a:solidFill>
                  <a:schemeClr val="accent4"/>
                </a:solidFill>
              </a:rPr>
              <a:t>BackEnd</a:t>
            </a:r>
            <a:r>
              <a:rPr lang="en-US" b="1" dirty="0">
                <a:solidFill>
                  <a:schemeClr val="accent4"/>
                </a:solidFill>
              </a:rPr>
              <a:t> Pods</a:t>
            </a:r>
          </a:p>
        </p:txBody>
      </p:sp>
      <p:sp>
        <p:nvSpPr>
          <p:cNvPr id="53" name="Rectangle 52">
            <a:extLst>
              <a:ext uri="{FF2B5EF4-FFF2-40B4-BE49-F238E27FC236}">
                <a16:creationId xmlns:a16="http://schemas.microsoft.com/office/drawing/2014/main" id="{97172B5D-2F6F-4494-8873-867A8F2A53AD}"/>
              </a:ext>
            </a:extLst>
          </p:cNvPr>
          <p:cNvSpPr/>
          <p:nvPr/>
        </p:nvSpPr>
        <p:spPr>
          <a:xfrm>
            <a:off x="8762580" y="5776170"/>
            <a:ext cx="466357" cy="438296"/>
          </a:xfrm>
          <a:prstGeom prst="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accent4"/>
              </a:solidFill>
            </a:endParaRPr>
          </a:p>
        </p:txBody>
      </p:sp>
      <p:cxnSp>
        <p:nvCxnSpPr>
          <p:cNvPr id="59" name="Straight Connector 58">
            <a:extLst>
              <a:ext uri="{FF2B5EF4-FFF2-40B4-BE49-F238E27FC236}">
                <a16:creationId xmlns:a16="http://schemas.microsoft.com/office/drawing/2014/main" id="{EDC0827B-1889-471B-84B2-3AED795086AA}"/>
              </a:ext>
            </a:extLst>
          </p:cNvPr>
          <p:cNvCxnSpPr>
            <a:cxnSpLocks/>
            <a:stCxn id="29" idx="2"/>
            <a:endCxn id="36" idx="0"/>
          </p:cNvCxnSpPr>
          <p:nvPr/>
        </p:nvCxnSpPr>
        <p:spPr>
          <a:xfrm>
            <a:off x="2452872" y="3744756"/>
            <a:ext cx="76203" cy="18848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2AA370-9170-4696-8718-5EAA0E64AB1B}"/>
              </a:ext>
            </a:extLst>
          </p:cNvPr>
          <p:cNvCxnSpPr>
            <a:cxnSpLocks/>
            <a:stCxn id="31" idx="2"/>
            <a:endCxn id="36" idx="0"/>
          </p:cNvCxnSpPr>
          <p:nvPr/>
        </p:nvCxnSpPr>
        <p:spPr>
          <a:xfrm flipH="1">
            <a:off x="2529075" y="3744756"/>
            <a:ext cx="561971" cy="18848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A3039AA-62A0-4BDA-800E-A81976FE204D}"/>
              </a:ext>
            </a:extLst>
          </p:cNvPr>
          <p:cNvCxnSpPr>
            <a:cxnSpLocks/>
            <a:stCxn id="32" idx="2"/>
            <a:endCxn id="37" idx="0"/>
          </p:cNvCxnSpPr>
          <p:nvPr/>
        </p:nvCxnSpPr>
        <p:spPr>
          <a:xfrm flipH="1">
            <a:off x="3167249" y="3741310"/>
            <a:ext cx="561971" cy="1888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8EBE51E-9BCD-4FB5-A31B-ADC463E2E7AF}"/>
              </a:ext>
            </a:extLst>
          </p:cNvPr>
          <p:cNvCxnSpPr>
            <a:cxnSpLocks/>
            <a:endCxn id="53" idx="0"/>
          </p:cNvCxnSpPr>
          <p:nvPr/>
        </p:nvCxnSpPr>
        <p:spPr>
          <a:xfrm>
            <a:off x="8762581" y="3935901"/>
            <a:ext cx="233178" cy="18402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B86070FE-3EAD-43DF-BCE0-B9AAC5585E0C}"/>
              </a:ext>
            </a:extLst>
          </p:cNvPr>
          <p:cNvGrpSpPr/>
          <p:nvPr/>
        </p:nvGrpSpPr>
        <p:grpSpPr>
          <a:xfrm>
            <a:off x="8830582" y="5812145"/>
            <a:ext cx="369113" cy="383271"/>
            <a:chOff x="8830582" y="5812145"/>
            <a:chExt cx="369113" cy="383271"/>
          </a:xfrm>
        </p:grpSpPr>
        <p:cxnSp>
          <p:nvCxnSpPr>
            <p:cNvPr id="94" name="Straight Connector 93">
              <a:extLst>
                <a:ext uri="{FF2B5EF4-FFF2-40B4-BE49-F238E27FC236}">
                  <a16:creationId xmlns:a16="http://schemas.microsoft.com/office/drawing/2014/main" id="{3ABBD43E-751A-4941-B57C-32601A3F2377}"/>
                </a:ext>
              </a:extLst>
            </p:cNvPr>
            <p:cNvCxnSpPr>
              <a:cxnSpLocks/>
            </p:cNvCxnSpPr>
            <p:nvPr/>
          </p:nvCxnSpPr>
          <p:spPr>
            <a:xfrm>
              <a:off x="8830582" y="5861837"/>
              <a:ext cx="369113" cy="289696"/>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E093693-DB9D-4FE4-A3DE-8F4C90EC08B5}"/>
                </a:ext>
              </a:extLst>
            </p:cNvPr>
            <p:cNvCxnSpPr>
              <a:cxnSpLocks/>
            </p:cNvCxnSpPr>
            <p:nvPr/>
          </p:nvCxnSpPr>
          <p:spPr>
            <a:xfrm flipH="1">
              <a:off x="8839200" y="5812145"/>
              <a:ext cx="323969" cy="383271"/>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4" name="Rectangle: Rounded Corners 103">
            <a:extLst>
              <a:ext uri="{FF2B5EF4-FFF2-40B4-BE49-F238E27FC236}">
                <a16:creationId xmlns:a16="http://schemas.microsoft.com/office/drawing/2014/main" id="{77F3AD26-CCCB-475B-BC4D-476123610FA3}"/>
              </a:ext>
            </a:extLst>
          </p:cNvPr>
          <p:cNvSpPr/>
          <p:nvPr/>
        </p:nvSpPr>
        <p:spPr>
          <a:xfrm>
            <a:off x="1266831" y="4101180"/>
            <a:ext cx="10925169" cy="825293"/>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Backend Service</a:t>
            </a:r>
          </a:p>
        </p:txBody>
      </p:sp>
    </p:spTree>
    <p:extLst>
      <p:ext uri="{BB962C8B-B14F-4D97-AF65-F5344CB8AC3E}">
        <p14:creationId xmlns:p14="http://schemas.microsoft.com/office/powerpoint/2010/main" val="41944922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3044365-740D-4FD2-86ED-5B301AA2E38C}"/>
              </a:ext>
            </a:extLst>
          </p:cNvPr>
          <p:cNvSpPr>
            <a:spLocks noGrp="1"/>
          </p:cNvSpPr>
          <p:nvPr>
            <p:ph type="body" sz="quarter" idx="10"/>
          </p:nvPr>
        </p:nvSpPr>
        <p:spPr/>
        <p:txBody>
          <a:bodyPr/>
          <a:lstStyle/>
          <a:p>
            <a:r>
              <a:rPr lang="en-US" b="1" dirty="0"/>
              <a:t>Lets begin </a:t>
            </a:r>
          </a:p>
          <a:p>
            <a:r>
              <a:rPr lang="en-US" b="1" dirty="0">
                <a:solidFill>
                  <a:schemeClr val="accent1"/>
                </a:solidFill>
              </a:rPr>
              <a:t>with hands on</a:t>
            </a:r>
            <a:endParaRPr lang="nl-NL" dirty="0">
              <a:solidFill>
                <a:schemeClr val="accent1"/>
              </a:solidFill>
            </a:endParaRPr>
          </a:p>
        </p:txBody>
      </p:sp>
    </p:spTree>
    <p:extLst>
      <p:ext uri="{BB962C8B-B14F-4D97-AF65-F5344CB8AC3E}">
        <p14:creationId xmlns:p14="http://schemas.microsoft.com/office/powerpoint/2010/main" val="142382178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88B67-1371-4D45-86A1-341FF9D0FB64}"/>
              </a:ext>
            </a:extLst>
          </p:cNvPr>
          <p:cNvSpPr>
            <a:spLocks noGrp="1"/>
          </p:cNvSpPr>
          <p:nvPr>
            <p:ph type="body" sz="quarter" idx="10"/>
          </p:nvPr>
        </p:nvSpPr>
        <p:spPr>
          <a:xfrm>
            <a:off x="1207432" y="1753078"/>
            <a:ext cx="9777135" cy="2030982"/>
          </a:xfrm>
        </p:spPr>
        <p:txBody>
          <a:bodyPr/>
          <a:lstStyle/>
          <a:p>
            <a:r>
              <a:rPr lang="nl-NL" dirty="0"/>
              <a:t>Containers</a:t>
            </a:r>
            <a:endParaRPr lang="en-US" dirty="0"/>
          </a:p>
        </p:txBody>
      </p:sp>
    </p:spTree>
    <p:extLst>
      <p:ext uri="{BB962C8B-B14F-4D97-AF65-F5344CB8AC3E}">
        <p14:creationId xmlns:p14="http://schemas.microsoft.com/office/powerpoint/2010/main" val="1888841320"/>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BA022BF2-5B73-4D4A-BE56-AE1BE4EB20DE}"/>
              </a:ext>
            </a:extLst>
          </p:cNvPr>
          <p:cNvSpPr>
            <a:spLocks noGrp="1"/>
          </p:cNvSpPr>
          <p:nvPr>
            <p:ph type="body" sz="quarter" idx="10"/>
          </p:nvPr>
        </p:nvSpPr>
        <p:spPr>
          <a:xfrm>
            <a:off x="2702408" y="2343552"/>
            <a:ext cx="8270392" cy="596900"/>
          </a:xfrm>
        </p:spPr>
        <p:txBody>
          <a:bodyPr>
            <a:noAutofit/>
          </a:bodyPr>
          <a:lstStyle/>
          <a:p>
            <a:pPr>
              <a:lnSpc>
                <a:spcPct val="120000"/>
              </a:lnSpc>
            </a:pPr>
            <a:r>
              <a:rPr lang="en-US" sz="26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Root path are relative to assignment folder. </a:t>
            </a:r>
            <a:br>
              <a:rPr lang="en-US" sz="26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26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So cd to assignment.</a:t>
            </a:r>
          </a:p>
        </p:txBody>
      </p:sp>
      <p:sp>
        <p:nvSpPr>
          <p:cNvPr id="3" name="Tijdelijke aanduiding voor tekst 2">
            <a:extLst>
              <a:ext uri="{FF2B5EF4-FFF2-40B4-BE49-F238E27FC236}">
                <a16:creationId xmlns:a16="http://schemas.microsoft.com/office/drawing/2014/main" id="{E3547315-080F-4B6E-9117-82FF391B2054}"/>
              </a:ext>
            </a:extLst>
          </p:cNvPr>
          <p:cNvSpPr>
            <a:spLocks noGrp="1"/>
          </p:cNvSpPr>
          <p:nvPr>
            <p:ph type="body" sz="quarter" idx="11"/>
          </p:nvPr>
        </p:nvSpPr>
        <p:spPr>
          <a:xfrm>
            <a:off x="2702407" y="3504478"/>
            <a:ext cx="8270391" cy="596900"/>
          </a:xfrm>
        </p:spPr>
        <p:txBody>
          <a:bodyPr>
            <a:normAutofit/>
          </a:bodyPr>
          <a:lstStyle/>
          <a:p>
            <a:pPr>
              <a:lnSpc>
                <a:spcPct val="100000"/>
              </a:lnSpc>
            </a:pPr>
            <a:r>
              <a:rPr lang="en-US" sz="26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Difference between mac &amp; </a:t>
            </a:r>
            <a:r>
              <a:rPr lang="en-US" sz="2600" dirty="0" err="1">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powershell</a:t>
            </a:r>
            <a:r>
              <a:rPr lang="en-US" sz="26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 variable.</a:t>
            </a:r>
          </a:p>
        </p:txBody>
      </p:sp>
      <p:sp>
        <p:nvSpPr>
          <p:cNvPr id="7" name="Tijdelijke aanduiding voor tekst 6">
            <a:extLst>
              <a:ext uri="{FF2B5EF4-FFF2-40B4-BE49-F238E27FC236}">
                <a16:creationId xmlns:a16="http://schemas.microsoft.com/office/drawing/2014/main" id="{4AE82CE0-B938-454C-8ED5-833643BB48B9}"/>
              </a:ext>
            </a:extLst>
          </p:cNvPr>
          <p:cNvSpPr>
            <a:spLocks noGrp="1"/>
          </p:cNvSpPr>
          <p:nvPr>
            <p:ph type="body" sz="quarter" idx="12"/>
          </p:nvPr>
        </p:nvSpPr>
        <p:spPr>
          <a:xfrm>
            <a:off x="2702408" y="4612507"/>
            <a:ext cx="8270390" cy="596900"/>
          </a:xfrm>
        </p:spPr>
        <p:txBody>
          <a:bodyPr>
            <a:noAutofit/>
          </a:bodyPr>
          <a:lstStyle/>
          <a:p>
            <a:pPr>
              <a:lnSpc>
                <a:spcPct val="100000"/>
              </a:lnSpc>
            </a:pPr>
            <a:r>
              <a:rPr lang="en-US" sz="26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This is not a competition or race.  Read the comments understand them and then try.</a:t>
            </a:r>
          </a:p>
        </p:txBody>
      </p:sp>
      <p:sp>
        <p:nvSpPr>
          <p:cNvPr id="10" name="Tijdelijke aanduiding voor tekst 9">
            <a:extLst>
              <a:ext uri="{FF2B5EF4-FFF2-40B4-BE49-F238E27FC236}">
                <a16:creationId xmlns:a16="http://schemas.microsoft.com/office/drawing/2014/main" id="{65C78B59-8B3E-4E8C-9A15-F430D09EE378}"/>
              </a:ext>
            </a:extLst>
          </p:cNvPr>
          <p:cNvSpPr>
            <a:spLocks noGrp="1"/>
          </p:cNvSpPr>
          <p:nvPr>
            <p:ph type="body" sz="quarter" idx="15"/>
          </p:nvPr>
        </p:nvSpPr>
        <p:spPr>
          <a:xfrm>
            <a:off x="1836419" y="1253642"/>
            <a:ext cx="9437937" cy="596900"/>
          </a:xfrm>
        </p:spPr>
        <p:txBody>
          <a:bodyPr>
            <a:noAutofit/>
          </a:bodyPr>
          <a:lstStyle/>
          <a:p>
            <a:r>
              <a:rPr lang="en-US" sz="4500" dirty="0">
                <a:solidFill>
                  <a:schemeClr val="accent1"/>
                </a:solidFill>
              </a:rPr>
              <a:t>Some important points</a:t>
            </a:r>
            <a:endParaRPr lang="nl-NL" sz="4500" dirty="0">
              <a:solidFill>
                <a:schemeClr val="accent1"/>
              </a:solidFill>
            </a:endParaRPr>
          </a:p>
        </p:txBody>
      </p:sp>
      <p:sp>
        <p:nvSpPr>
          <p:cNvPr id="4" name="Tijdelijke aanduiding voor afbeelding 3">
            <a:extLst>
              <a:ext uri="{FF2B5EF4-FFF2-40B4-BE49-F238E27FC236}">
                <a16:creationId xmlns:a16="http://schemas.microsoft.com/office/drawing/2014/main" id="{25C3F2C6-EE52-4BF2-AF38-4AC9B142F4E8}"/>
              </a:ext>
            </a:extLst>
          </p:cNvPr>
          <p:cNvSpPr>
            <a:spLocks noGrp="1"/>
          </p:cNvSpPr>
          <p:nvPr>
            <p:ph type="pic" sz="quarter" idx="16"/>
          </p:nvPr>
        </p:nvSpPr>
        <p:spPr>
          <a:xfrm>
            <a:off x="1873453" y="2289529"/>
            <a:ext cx="669925" cy="669600"/>
          </a:xfrm>
        </p:spPr>
      </p:sp>
      <p:sp>
        <p:nvSpPr>
          <p:cNvPr id="5" name="Tijdelijke aanduiding voor afbeelding 4">
            <a:extLst>
              <a:ext uri="{FF2B5EF4-FFF2-40B4-BE49-F238E27FC236}">
                <a16:creationId xmlns:a16="http://schemas.microsoft.com/office/drawing/2014/main" id="{A83AF035-62B6-4DB3-A2D9-2152983F9E00}"/>
              </a:ext>
            </a:extLst>
          </p:cNvPr>
          <p:cNvSpPr>
            <a:spLocks noGrp="1"/>
          </p:cNvSpPr>
          <p:nvPr>
            <p:ph type="pic" sz="quarter" idx="17"/>
          </p:nvPr>
        </p:nvSpPr>
        <p:spPr>
          <a:xfrm>
            <a:off x="1873453" y="3451018"/>
            <a:ext cx="669925" cy="669600"/>
          </a:xfrm>
        </p:spPr>
      </p:sp>
      <p:sp>
        <p:nvSpPr>
          <p:cNvPr id="6" name="Tijdelijke aanduiding voor afbeelding 5">
            <a:extLst>
              <a:ext uri="{FF2B5EF4-FFF2-40B4-BE49-F238E27FC236}">
                <a16:creationId xmlns:a16="http://schemas.microsoft.com/office/drawing/2014/main" id="{6898DA9A-EF1D-4122-B964-8A190014B426}"/>
              </a:ext>
            </a:extLst>
          </p:cNvPr>
          <p:cNvSpPr>
            <a:spLocks noGrp="1"/>
          </p:cNvSpPr>
          <p:nvPr>
            <p:ph type="pic" sz="quarter" idx="18"/>
          </p:nvPr>
        </p:nvSpPr>
        <p:spPr>
          <a:xfrm>
            <a:off x="1867116" y="4559605"/>
            <a:ext cx="669925" cy="669600"/>
          </a:xfrm>
        </p:spPr>
      </p:sp>
    </p:spTree>
    <p:extLst>
      <p:ext uri="{BB962C8B-B14F-4D97-AF65-F5344CB8AC3E}">
        <p14:creationId xmlns:p14="http://schemas.microsoft.com/office/powerpoint/2010/main" val="49061994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65C78B59-8B3E-4E8C-9A15-F430D09EE378}"/>
              </a:ext>
            </a:extLst>
          </p:cNvPr>
          <p:cNvSpPr>
            <a:spLocks noGrp="1"/>
          </p:cNvSpPr>
          <p:nvPr>
            <p:ph type="body" sz="quarter" idx="15"/>
          </p:nvPr>
        </p:nvSpPr>
        <p:spPr>
          <a:xfrm>
            <a:off x="1836419" y="1253642"/>
            <a:ext cx="9437937" cy="596900"/>
          </a:xfrm>
        </p:spPr>
        <p:txBody>
          <a:bodyPr>
            <a:noAutofit/>
          </a:bodyPr>
          <a:lstStyle/>
          <a:p>
            <a:r>
              <a:rPr lang="en-US" sz="4500" dirty="0">
                <a:solidFill>
                  <a:schemeClr val="accent1"/>
                </a:solidFill>
              </a:rPr>
              <a:t>Lets start</a:t>
            </a:r>
            <a:endParaRPr lang="nl-NL" sz="4500" dirty="0">
              <a:solidFill>
                <a:schemeClr val="accent1"/>
              </a:solidFill>
            </a:endParaRPr>
          </a:p>
        </p:txBody>
      </p:sp>
      <p:sp>
        <p:nvSpPr>
          <p:cNvPr id="8" name="Rectangle 7">
            <a:extLst>
              <a:ext uri="{FF2B5EF4-FFF2-40B4-BE49-F238E27FC236}">
                <a16:creationId xmlns:a16="http://schemas.microsoft.com/office/drawing/2014/main" id="{7D4FB252-F6C2-4CCB-86A3-189A204B72BC}"/>
              </a:ext>
            </a:extLst>
          </p:cNvPr>
          <p:cNvSpPr/>
          <p:nvPr/>
        </p:nvSpPr>
        <p:spPr>
          <a:xfrm>
            <a:off x="1319513" y="2465409"/>
            <a:ext cx="9537539" cy="1323439"/>
          </a:xfrm>
          <a:prstGeom prst="rect">
            <a:avLst/>
          </a:prstGeom>
        </p:spPr>
        <p:txBody>
          <a:bodyPr wrap="square">
            <a:spAutoFit/>
          </a:bodyPr>
          <a:lstStyle/>
          <a:p>
            <a:r>
              <a:rPr lang="en-US" sz="4000" dirty="0">
                <a:hlinkClick r:id="rId2"/>
              </a:rPr>
              <a:t>https://github.com/rupeshtech/meetup11thdec2019</a:t>
            </a:r>
            <a:endParaRPr lang="en-US" sz="4000" dirty="0"/>
          </a:p>
        </p:txBody>
      </p:sp>
    </p:spTree>
    <p:extLst>
      <p:ext uri="{BB962C8B-B14F-4D97-AF65-F5344CB8AC3E}">
        <p14:creationId xmlns:p14="http://schemas.microsoft.com/office/powerpoint/2010/main" val="308103040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88B67-1371-4D45-86A1-341FF9D0FB64}"/>
              </a:ext>
            </a:extLst>
          </p:cNvPr>
          <p:cNvSpPr>
            <a:spLocks noGrp="1"/>
          </p:cNvSpPr>
          <p:nvPr>
            <p:ph type="body" sz="quarter" idx="15"/>
          </p:nvPr>
        </p:nvSpPr>
        <p:spPr>
          <a:xfrm>
            <a:off x="315075" y="907737"/>
            <a:ext cx="4699644" cy="1286541"/>
          </a:xfrm>
        </p:spPr>
        <p:txBody>
          <a:bodyPr anchor="t">
            <a:noAutofit/>
          </a:bodyPr>
          <a:lstStyle/>
          <a:p>
            <a:pPr algn="l"/>
            <a:r>
              <a:rPr lang="en-US" sz="5400" b="1" dirty="0">
                <a:solidFill>
                  <a:schemeClr val="accent1"/>
                </a:solidFill>
              </a:rPr>
              <a:t>What is container</a:t>
            </a:r>
            <a:endParaRPr lang="en-US" sz="5400" dirty="0">
              <a:solidFill>
                <a:schemeClr val="accent1"/>
              </a:solidFill>
            </a:endParaRPr>
          </a:p>
        </p:txBody>
      </p:sp>
      <p:sp>
        <p:nvSpPr>
          <p:cNvPr id="11" name="Rectangle 10">
            <a:extLst>
              <a:ext uri="{FF2B5EF4-FFF2-40B4-BE49-F238E27FC236}">
                <a16:creationId xmlns:a16="http://schemas.microsoft.com/office/drawing/2014/main" id="{D4F0CD05-4E81-4CDA-97EC-88A877C6A4F2}"/>
              </a:ext>
            </a:extLst>
          </p:cNvPr>
          <p:cNvSpPr/>
          <p:nvPr/>
        </p:nvSpPr>
        <p:spPr>
          <a:xfrm>
            <a:off x="3541853" y="3475298"/>
            <a:ext cx="8449519" cy="2554545"/>
          </a:xfrm>
          <a:prstGeom prst="rect">
            <a:avLst/>
          </a:prstGeom>
        </p:spPr>
        <p:txBody>
          <a:bodyPr wrap="square">
            <a:spAutoFit/>
          </a:bodyPr>
          <a:lstStyle/>
          <a:p>
            <a:r>
              <a:rPr lang="en-US" sz="3200" dirty="0"/>
              <a:t>A </a:t>
            </a:r>
            <a:r>
              <a:rPr lang="en-US" sz="3200" b="1" dirty="0"/>
              <a:t>container</a:t>
            </a:r>
            <a:r>
              <a:rPr lang="en-US" sz="3200" dirty="0"/>
              <a:t> is a standard unit of software that </a:t>
            </a:r>
            <a:r>
              <a:rPr lang="en-US" sz="3200" b="1" dirty="0"/>
              <a:t>packages</a:t>
            </a:r>
            <a:r>
              <a:rPr lang="en-US" sz="3200" dirty="0"/>
              <a:t> up code and all its </a:t>
            </a:r>
            <a:r>
              <a:rPr lang="en-US" sz="3200" b="1" dirty="0"/>
              <a:t>dependencies</a:t>
            </a:r>
            <a:r>
              <a:rPr lang="en-US" sz="3200" dirty="0"/>
              <a:t> so the application runs quickly and reliably from one computing environment to another. ~~ docker.com</a:t>
            </a:r>
            <a:endParaRPr lang="en-US" sz="32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669473523"/>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88B67-1371-4D45-86A1-341FF9D0FB64}"/>
              </a:ext>
            </a:extLst>
          </p:cNvPr>
          <p:cNvSpPr>
            <a:spLocks noGrp="1"/>
          </p:cNvSpPr>
          <p:nvPr>
            <p:ph type="body" sz="quarter" idx="15"/>
          </p:nvPr>
        </p:nvSpPr>
        <p:spPr>
          <a:xfrm>
            <a:off x="671530" y="1405612"/>
            <a:ext cx="6096000" cy="1586042"/>
          </a:xfrm>
        </p:spPr>
        <p:txBody>
          <a:bodyPr anchor="t">
            <a:noAutofit/>
          </a:bodyPr>
          <a:lstStyle/>
          <a:p>
            <a:pPr algn="l"/>
            <a:r>
              <a:rPr lang="en-US" sz="5400" b="1" dirty="0">
                <a:solidFill>
                  <a:schemeClr val="accent1"/>
                </a:solidFill>
              </a:rPr>
              <a:t>What is</a:t>
            </a:r>
          </a:p>
          <a:p>
            <a:pPr algn="l"/>
            <a:r>
              <a:rPr lang="en-US" sz="5400" b="1" dirty="0">
                <a:solidFill>
                  <a:schemeClr val="accent1"/>
                </a:solidFill>
              </a:rPr>
              <a:t>image</a:t>
            </a:r>
            <a:endParaRPr lang="en-US" sz="5400" dirty="0">
              <a:solidFill>
                <a:schemeClr val="accent1"/>
              </a:solidFill>
            </a:endParaRPr>
          </a:p>
        </p:txBody>
      </p:sp>
      <p:sp>
        <p:nvSpPr>
          <p:cNvPr id="4" name="Rectangle 3">
            <a:extLst>
              <a:ext uri="{FF2B5EF4-FFF2-40B4-BE49-F238E27FC236}">
                <a16:creationId xmlns:a16="http://schemas.microsoft.com/office/drawing/2014/main" id="{DC91B502-1EEE-490E-9D30-29BDEBB3564A}"/>
              </a:ext>
            </a:extLst>
          </p:cNvPr>
          <p:cNvSpPr/>
          <p:nvPr/>
        </p:nvSpPr>
        <p:spPr>
          <a:xfrm>
            <a:off x="4675758" y="3866346"/>
            <a:ext cx="6096000" cy="1200329"/>
          </a:xfrm>
          <a:prstGeom prst="rect">
            <a:avLst/>
          </a:prstGeom>
        </p:spPr>
        <p:txBody>
          <a:bodyPr>
            <a:spAutoFit/>
          </a:bodyPr>
          <a:lstStyle/>
          <a:p>
            <a:r>
              <a:rPr lang="en-US" dirty="0"/>
              <a:t>An image is a lightweight, </a:t>
            </a:r>
            <a:r>
              <a:rPr lang="en-US" b="1" dirty="0"/>
              <a:t>standalone</a:t>
            </a:r>
            <a:r>
              <a:rPr lang="en-US" dirty="0"/>
              <a:t>, executable package of software that </a:t>
            </a:r>
            <a:r>
              <a:rPr lang="en-US" b="1" dirty="0"/>
              <a:t>includes everything</a:t>
            </a:r>
            <a:r>
              <a:rPr lang="en-US" dirty="0"/>
              <a:t> needed to run an application: code, runtime, system tools, system libraries and settings.</a:t>
            </a:r>
            <a:endParaRPr lang="en-US" sz="3200" dirty="0"/>
          </a:p>
        </p:txBody>
      </p:sp>
    </p:spTree>
    <p:extLst>
      <p:ext uri="{BB962C8B-B14F-4D97-AF65-F5344CB8AC3E}">
        <p14:creationId xmlns:p14="http://schemas.microsoft.com/office/powerpoint/2010/main" val="263567146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88B67-1371-4D45-86A1-341FF9D0FB64}"/>
              </a:ext>
            </a:extLst>
          </p:cNvPr>
          <p:cNvSpPr>
            <a:spLocks noGrp="1"/>
          </p:cNvSpPr>
          <p:nvPr>
            <p:ph type="body" sz="quarter" idx="15"/>
          </p:nvPr>
        </p:nvSpPr>
        <p:spPr>
          <a:xfrm>
            <a:off x="109718" y="224648"/>
            <a:ext cx="7420297" cy="2328626"/>
          </a:xfrm>
        </p:spPr>
        <p:txBody>
          <a:bodyPr anchor="t">
            <a:normAutofit/>
          </a:bodyPr>
          <a:lstStyle/>
          <a:p>
            <a:pPr algn="l"/>
            <a:r>
              <a:rPr lang="en-US" sz="4000" b="1" dirty="0">
                <a:solidFill>
                  <a:schemeClr val="accent1"/>
                </a:solidFill>
              </a:rPr>
              <a:t>What problem </a:t>
            </a:r>
            <a:br>
              <a:rPr lang="en-US" sz="4000" b="1" dirty="0">
                <a:solidFill>
                  <a:schemeClr val="accent1"/>
                </a:solidFill>
              </a:rPr>
            </a:br>
            <a:r>
              <a:rPr lang="en-US" sz="4000" b="1" dirty="0">
                <a:solidFill>
                  <a:schemeClr val="accent1"/>
                </a:solidFill>
              </a:rPr>
              <a:t>containers solve?</a:t>
            </a:r>
            <a:endParaRPr lang="en-US" sz="4000" dirty="0">
              <a:solidFill>
                <a:schemeClr val="accent1"/>
              </a:solidFill>
            </a:endParaRPr>
          </a:p>
        </p:txBody>
      </p:sp>
      <p:pic>
        <p:nvPicPr>
          <p:cNvPr id="1026" name="Picture 2" descr="Image result for it works on my machine">
            <a:extLst>
              <a:ext uri="{FF2B5EF4-FFF2-40B4-BE49-F238E27FC236}">
                <a16:creationId xmlns:a16="http://schemas.microsoft.com/office/drawing/2014/main" id="{BD88CCB8-1A46-4E21-A427-7DE5E71F8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438" y="0"/>
            <a:ext cx="5143500" cy="69158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t works on my machine docker">
            <a:extLst>
              <a:ext uri="{FF2B5EF4-FFF2-40B4-BE49-F238E27FC236}">
                <a16:creationId xmlns:a16="http://schemas.microsoft.com/office/drawing/2014/main" id="{1E841410-9708-4FA0-B34E-90F07007C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0438" y="850408"/>
            <a:ext cx="4920657" cy="49206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EE2BC8E0-F3DA-4A4F-969C-960037CEBA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783" y="285148"/>
            <a:ext cx="5143499" cy="605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1459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26"/>
                                        </p:tgtEl>
                                      </p:cBhvr>
                                    </p:animEffect>
                                    <p:set>
                                      <p:cBhvr>
                                        <p:cTn id="11" dur="1" fill="hold">
                                          <p:stCondLst>
                                            <p:cond delay="499"/>
                                          </p:stCondLst>
                                        </p:cTn>
                                        <p:tgtEl>
                                          <p:spTgt spid="102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032"/>
                                        </p:tgtEl>
                                      </p:cBhvr>
                                    </p:animEffect>
                                    <p:set>
                                      <p:cBhvr>
                                        <p:cTn id="20" dur="1" fill="hold">
                                          <p:stCondLst>
                                            <p:cond delay="499"/>
                                          </p:stCondLst>
                                        </p:cTn>
                                        <p:tgtEl>
                                          <p:spTgt spid="103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88B67-1371-4D45-86A1-341FF9D0FB64}"/>
              </a:ext>
            </a:extLst>
          </p:cNvPr>
          <p:cNvSpPr>
            <a:spLocks noGrp="1"/>
          </p:cNvSpPr>
          <p:nvPr>
            <p:ph type="body" sz="quarter" idx="15"/>
          </p:nvPr>
        </p:nvSpPr>
        <p:spPr>
          <a:xfrm>
            <a:off x="662005" y="481687"/>
            <a:ext cx="2424095" cy="646331"/>
          </a:xfrm>
        </p:spPr>
        <p:txBody>
          <a:bodyPr anchor="t">
            <a:normAutofit/>
          </a:bodyPr>
          <a:lstStyle/>
          <a:p>
            <a:pPr algn="l"/>
            <a:r>
              <a:rPr lang="en-US" sz="4000" b="1" dirty="0">
                <a:solidFill>
                  <a:schemeClr val="accent1"/>
                </a:solidFill>
              </a:rPr>
              <a:t>But how</a:t>
            </a:r>
            <a:endParaRPr lang="en-US" sz="4000" dirty="0">
              <a:solidFill>
                <a:schemeClr val="accent1"/>
              </a:solidFill>
            </a:endParaRPr>
          </a:p>
        </p:txBody>
      </p:sp>
      <p:sp>
        <p:nvSpPr>
          <p:cNvPr id="7" name="Rectangle 6">
            <a:extLst>
              <a:ext uri="{FF2B5EF4-FFF2-40B4-BE49-F238E27FC236}">
                <a16:creationId xmlns:a16="http://schemas.microsoft.com/office/drawing/2014/main" id="{58A35505-935C-45DC-8962-F08A6A7674CA}"/>
              </a:ext>
            </a:extLst>
          </p:cNvPr>
          <p:cNvSpPr/>
          <p:nvPr/>
        </p:nvSpPr>
        <p:spPr>
          <a:xfrm>
            <a:off x="4061904" y="426056"/>
            <a:ext cx="6096000" cy="1200329"/>
          </a:xfrm>
          <a:prstGeom prst="rect">
            <a:avLst/>
          </a:prstGeom>
        </p:spPr>
        <p:txBody>
          <a:bodyPr>
            <a:spAutoFit/>
          </a:bodyPr>
          <a:lstStyle/>
          <a:p>
            <a:r>
              <a:rPr lang="en-US" dirty="0"/>
              <a:t>An image is a lightweight, standalone, executable package of software that </a:t>
            </a:r>
            <a:r>
              <a:rPr lang="en-US" b="1" dirty="0"/>
              <a:t>includes everything</a:t>
            </a:r>
            <a:r>
              <a:rPr lang="en-US" dirty="0"/>
              <a:t> needed to run an application: </a:t>
            </a:r>
            <a:r>
              <a:rPr lang="en-US" b="1" dirty="0"/>
              <a:t>code, runtime, system tools</a:t>
            </a:r>
            <a:r>
              <a:rPr lang="en-US" dirty="0"/>
              <a:t>, system libraries and settings.</a:t>
            </a:r>
            <a:endParaRPr lang="en-US" sz="3200" dirty="0"/>
          </a:p>
        </p:txBody>
      </p:sp>
      <p:sp>
        <p:nvSpPr>
          <p:cNvPr id="10" name="Rectangle 9">
            <a:extLst>
              <a:ext uri="{FF2B5EF4-FFF2-40B4-BE49-F238E27FC236}">
                <a16:creationId xmlns:a16="http://schemas.microsoft.com/office/drawing/2014/main" id="{88109971-CCB5-4EAE-8499-6CC689E8CC64}"/>
              </a:ext>
            </a:extLst>
          </p:cNvPr>
          <p:cNvSpPr/>
          <p:nvPr/>
        </p:nvSpPr>
        <p:spPr>
          <a:xfrm>
            <a:off x="522376" y="3910364"/>
            <a:ext cx="9536024" cy="923330"/>
          </a:xfrm>
          <a:prstGeom prst="rect">
            <a:avLst/>
          </a:prstGeom>
        </p:spPr>
        <p:txBody>
          <a:bodyPr wrap="square">
            <a:spAutoFit/>
          </a:bodyPr>
          <a:lstStyle/>
          <a:p>
            <a:r>
              <a:rPr lang="en-US" dirty="0">
                <a:solidFill>
                  <a:schemeClr val="accent2"/>
                </a:solidFill>
                <a:latin typeface="Consolas" panose="020B0609020204030204" pitchFamily="49" charset="0"/>
              </a:rPr>
              <a:t>FROM mcr.microsoft.com/dotnet/core/sdk:3.0-buster AS build</a:t>
            </a:r>
          </a:p>
          <a:p>
            <a:r>
              <a:rPr lang="en-US" dirty="0">
                <a:solidFill>
                  <a:schemeClr val="accent1">
                    <a:lumMod val="75000"/>
                  </a:schemeClr>
                </a:solidFill>
                <a:latin typeface="Consolas" panose="020B0609020204030204" pitchFamily="49" charset="0"/>
              </a:rPr>
              <a:t>RUN dotnet publish "</a:t>
            </a:r>
            <a:r>
              <a:rPr lang="en-US" dirty="0" err="1">
                <a:solidFill>
                  <a:schemeClr val="accent1">
                    <a:lumMod val="75000"/>
                  </a:schemeClr>
                </a:solidFill>
                <a:latin typeface="Consolas" panose="020B0609020204030204" pitchFamily="49" charset="0"/>
              </a:rPr>
              <a:t>DemoAppLinux.csproj</a:t>
            </a:r>
            <a:r>
              <a:rPr lang="en-US" dirty="0">
                <a:solidFill>
                  <a:schemeClr val="accent1">
                    <a:lumMod val="75000"/>
                  </a:schemeClr>
                </a:solidFill>
                <a:latin typeface="Consolas" panose="020B0609020204030204" pitchFamily="49" charset="0"/>
              </a:rPr>
              <a:t>" -c Release -o /app/publish</a:t>
            </a:r>
          </a:p>
          <a:p>
            <a:r>
              <a:rPr lang="en-US" dirty="0">
                <a:solidFill>
                  <a:schemeClr val="accent2"/>
                </a:solidFill>
                <a:latin typeface="Consolas" panose="020B0609020204030204" pitchFamily="49" charset="0"/>
              </a:rPr>
              <a:t>ENTRYPOINT ["dotnet", "DemoAppLinux.dll"]</a:t>
            </a:r>
            <a:endParaRPr lang="en-US" b="0" dirty="0">
              <a:solidFill>
                <a:schemeClr val="accent2"/>
              </a:solidFill>
              <a:effectLst/>
              <a:latin typeface="Consolas" panose="020B0609020204030204" pitchFamily="49" charset="0"/>
            </a:endParaRPr>
          </a:p>
        </p:txBody>
      </p:sp>
      <p:grpSp>
        <p:nvGrpSpPr>
          <p:cNvPr id="12" name="Group 11">
            <a:extLst>
              <a:ext uri="{FF2B5EF4-FFF2-40B4-BE49-F238E27FC236}">
                <a16:creationId xmlns:a16="http://schemas.microsoft.com/office/drawing/2014/main" id="{E6D0CBD8-C39B-47E5-9FF1-B5A7A61127F7}"/>
              </a:ext>
            </a:extLst>
          </p:cNvPr>
          <p:cNvGrpSpPr/>
          <p:nvPr/>
        </p:nvGrpSpPr>
        <p:grpSpPr>
          <a:xfrm>
            <a:off x="9386009" y="1945435"/>
            <a:ext cx="2485748" cy="1747675"/>
            <a:chOff x="9509834" y="2719550"/>
            <a:chExt cx="2485748" cy="3011726"/>
          </a:xfrm>
        </p:grpSpPr>
        <p:grpSp>
          <p:nvGrpSpPr>
            <p:cNvPr id="6" name="Group 5">
              <a:extLst>
                <a:ext uri="{FF2B5EF4-FFF2-40B4-BE49-F238E27FC236}">
                  <a16:creationId xmlns:a16="http://schemas.microsoft.com/office/drawing/2014/main" id="{3E43E974-08DD-4544-BBE9-F5B6D252AB8C}"/>
                </a:ext>
              </a:extLst>
            </p:cNvPr>
            <p:cNvGrpSpPr/>
            <p:nvPr/>
          </p:nvGrpSpPr>
          <p:grpSpPr>
            <a:xfrm>
              <a:off x="9509834" y="3574002"/>
              <a:ext cx="2485748" cy="2157274"/>
              <a:chOff x="5850384" y="2048882"/>
              <a:chExt cx="2485748" cy="4193980"/>
            </a:xfrm>
            <a:solidFill>
              <a:schemeClr val="bg1"/>
            </a:solidFill>
          </p:grpSpPr>
          <p:sp>
            <p:nvSpPr>
              <p:cNvPr id="2" name="Rectangle 1">
                <a:extLst>
                  <a:ext uri="{FF2B5EF4-FFF2-40B4-BE49-F238E27FC236}">
                    <a16:creationId xmlns:a16="http://schemas.microsoft.com/office/drawing/2014/main" id="{09A2387C-BFFF-4F46-8701-300EB457F250}"/>
                  </a:ext>
                </a:extLst>
              </p:cNvPr>
              <p:cNvSpPr/>
              <p:nvPr/>
            </p:nvSpPr>
            <p:spPr>
              <a:xfrm>
                <a:off x="5850384" y="2048882"/>
                <a:ext cx="2485748" cy="209699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Layer2</a:t>
                </a:r>
                <a:endParaRPr lang="en-US" dirty="0"/>
              </a:p>
            </p:txBody>
          </p:sp>
          <p:sp>
            <p:nvSpPr>
              <p:cNvPr id="5" name="Rectangle 4">
                <a:extLst>
                  <a:ext uri="{FF2B5EF4-FFF2-40B4-BE49-F238E27FC236}">
                    <a16:creationId xmlns:a16="http://schemas.microsoft.com/office/drawing/2014/main" id="{E3B6E1C6-9586-4077-92DC-D3757CA8BF92}"/>
                  </a:ext>
                </a:extLst>
              </p:cNvPr>
              <p:cNvSpPr/>
              <p:nvPr/>
            </p:nvSpPr>
            <p:spPr>
              <a:xfrm>
                <a:off x="5850384" y="4145872"/>
                <a:ext cx="2485748" cy="209699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Layer1</a:t>
                </a:r>
              </a:p>
            </p:txBody>
          </p:sp>
        </p:grpSp>
        <p:sp>
          <p:nvSpPr>
            <p:cNvPr id="11" name="Rectangle 10">
              <a:extLst>
                <a:ext uri="{FF2B5EF4-FFF2-40B4-BE49-F238E27FC236}">
                  <a16:creationId xmlns:a16="http://schemas.microsoft.com/office/drawing/2014/main" id="{DDE3FE01-48FE-407E-9B12-AEDE74CDA3EF}"/>
                </a:ext>
              </a:extLst>
            </p:cNvPr>
            <p:cNvSpPr/>
            <p:nvPr/>
          </p:nvSpPr>
          <p:spPr>
            <a:xfrm>
              <a:off x="9509834" y="2719550"/>
              <a:ext cx="2485748" cy="8544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Layer3</a:t>
              </a:r>
              <a:endParaRPr lang="en-US" dirty="0"/>
            </a:p>
          </p:txBody>
        </p:sp>
      </p:grpSp>
      <p:sp>
        <p:nvSpPr>
          <p:cNvPr id="13" name="TextBox 12">
            <a:extLst>
              <a:ext uri="{FF2B5EF4-FFF2-40B4-BE49-F238E27FC236}">
                <a16:creationId xmlns:a16="http://schemas.microsoft.com/office/drawing/2014/main" id="{179D4220-4715-4E48-9076-D1903DB3C134}"/>
              </a:ext>
            </a:extLst>
          </p:cNvPr>
          <p:cNvSpPr txBox="1"/>
          <p:nvPr/>
        </p:nvSpPr>
        <p:spPr>
          <a:xfrm>
            <a:off x="942975" y="3380149"/>
            <a:ext cx="1628775" cy="369332"/>
          </a:xfrm>
          <a:prstGeom prst="rect">
            <a:avLst/>
          </a:prstGeom>
          <a:noFill/>
        </p:spPr>
        <p:txBody>
          <a:bodyPr wrap="square" rtlCol="0">
            <a:spAutoFit/>
          </a:bodyPr>
          <a:lstStyle/>
          <a:p>
            <a:r>
              <a:rPr lang="en-US" dirty="0" err="1"/>
              <a:t>Dockerfile</a:t>
            </a:r>
            <a:endParaRPr lang="en-US" dirty="0"/>
          </a:p>
        </p:txBody>
      </p:sp>
      <p:sp>
        <p:nvSpPr>
          <p:cNvPr id="14" name="TextBox 13">
            <a:extLst>
              <a:ext uri="{FF2B5EF4-FFF2-40B4-BE49-F238E27FC236}">
                <a16:creationId xmlns:a16="http://schemas.microsoft.com/office/drawing/2014/main" id="{F9CF0331-EDF4-45E0-9CC0-44999153FF8C}"/>
              </a:ext>
            </a:extLst>
          </p:cNvPr>
          <p:cNvSpPr txBox="1"/>
          <p:nvPr/>
        </p:nvSpPr>
        <p:spPr>
          <a:xfrm>
            <a:off x="10157904" y="1447808"/>
            <a:ext cx="941958" cy="369332"/>
          </a:xfrm>
          <a:prstGeom prst="rect">
            <a:avLst/>
          </a:prstGeom>
          <a:noFill/>
        </p:spPr>
        <p:txBody>
          <a:bodyPr wrap="square" rtlCol="0">
            <a:spAutoFit/>
          </a:bodyPr>
          <a:lstStyle/>
          <a:p>
            <a:r>
              <a:rPr lang="en-US" dirty="0"/>
              <a:t>Image</a:t>
            </a:r>
          </a:p>
        </p:txBody>
      </p:sp>
    </p:spTree>
    <p:extLst>
      <p:ext uri="{BB962C8B-B14F-4D97-AF65-F5344CB8AC3E}">
        <p14:creationId xmlns:p14="http://schemas.microsoft.com/office/powerpoint/2010/main" val="11342171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88B67-1371-4D45-86A1-341FF9D0FB64}"/>
              </a:ext>
            </a:extLst>
          </p:cNvPr>
          <p:cNvSpPr>
            <a:spLocks noGrp="1"/>
          </p:cNvSpPr>
          <p:nvPr>
            <p:ph type="body" sz="quarter" idx="10"/>
          </p:nvPr>
        </p:nvSpPr>
        <p:spPr>
          <a:xfrm>
            <a:off x="1207432" y="1753078"/>
            <a:ext cx="9777135" cy="2030982"/>
          </a:xfrm>
        </p:spPr>
        <p:txBody>
          <a:bodyPr/>
          <a:lstStyle/>
          <a:p>
            <a:r>
              <a:rPr lang="nl-NL" dirty="0"/>
              <a:t>KUBERNETES?</a:t>
            </a:r>
            <a:endParaRPr lang="en-US" dirty="0"/>
          </a:p>
        </p:txBody>
      </p:sp>
      <p:sp>
        <p:nvSpPr>
          <p:cNvPr id="6" name="Content Placeholder 2">
            <a:extLst>
              <a:ext uri="{FF2B5EF4-FFF2-40B4-BE49-F238E27FC236}">
                <a16:creationId xmlns:a16="http://schemas.microsoft.com/office/drawing/2014/main" id="{2EF7DA5E-5B37-473E-8CE5-D86E47B29A48}"/>
              </a:ext>
            </a:extLst>
          </p:cNvPr>
          <p:cNvSpPr txBox="1">
            <a:spLocks/>
          </p:cNvSpPr>
          <p:nvPr/>
        </p:nvSpPr>
        <p:spPr>
          <a:xfrm>
            <a:off x="1207432" y="3211177"/>
            <a:ext cx="9777135" cy="203098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8000" kern="1200" baseline="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5000" dirty="0" err="1"/>
              <a:t>Buzzword</a:t>
            </a:r>
            <a:r>
              <a:rPr lang="nl-NL" sz="5000" dirty="0"/>
              <a:t> or Game </a:t>
            </a:r>
            <a:r>
              <a:rPr lang="nl-NL" sz="5000" dirty="0" err="1"/>
              <a:t>Changer</a:t>
            </a:r>
            <a:endParaRPr lang="en-US" sz="5000" dirty="0"/>
          </a:p>
        </p:txBody>
      </p:sp>
    </p:spTree>
    <p:extLst>
      <p:ext uri="{BB962C8B-B14F-4D97-AF65-F5344CB8AC3E}">
        <p14:creationId xmlns:p14="http://schemas.microsoft.com/office/powerpoint/2010/main" val="20406412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88B67-1371-4D45-86A1-341FF9D0FB64}"/>
              </a:ext>
            </a:extLst>
          </p:cNvPr>
          <p:cNvSpPr>
            <a:spLocks noGrp="1"/>
          </p:cNvSpPr>
          <p:nvPr>
            <p:ph type="body" sz="quarter" idx="15"/>
          </p:nvPr>
        </p:nvSpPr>
        <p:spPr>
          <a:xfrm>
            <a:off x="778062" y="2142459"/>
            <a:ext cx="4699644" cy="1286541"/>
          </a:xfrm>
        </p:spPr>
        <p:txBody>
          <a:bodyPr anchor="t">
            <a:normAutofit/>
          </a:bodyPr>
          <a:lstStyle/>
          <a:p>
            <a:pPr algn="l"/>
            <a:r>
              <a:rPr lang="en-US" sz="4000" b="1" dirty="0">
                <a:solidFill>
                  <a:schemeClr val="accent1"/>
                </a:solidFill>
              </a:rPr>
              <a:t>Why Kubernetes?</a:t>
            </a:r>
            <a:endParaRPr lang="en-US" sz="4000" dirty="0">
              <a:solidFill>
                <a:schemeClr val="accent1"/>
              </a:solidFill>
            </a:endParaRPr>
          </a:p>
        </p:txBody>
      </p:sp>
      <p:sp>
        <p:nvSpPr>
          <p:cNvPr id="2" name="Rectangle 1">
            <a:extLst>
              <a:ext uri="{FF2B5EF4-FFF2-40B4-BE49-F238E27FC236}">
                <a16:creationId xmlns:a16="http://schemas.microsoft.com/office/drawing/2014/main" id="{B9696199-AC17-4F83-A7AB-8029CE844FED}"/>
              </a:ext>
            </a:extLst>
          </p:cNvPr>
          <p:cNvSpPr/>
          <p:nvPr/>
        </p:nvSpPr>
        <p:spPr>
          <a:xfrm>
            <a:off x="4914276" y="1411947"/>
            <a:ext cx="6096000" cy="646331"/>
          </a:xfrm>
          <a:prstGeom prst="rect">
            <a:avLst/>
          </a:prstGeom>
        </p:spPr>
        <p:txBody>
          <a:bodyPr>
            <a:spAutoFit/>
          </a:bodyPr>
          <a:lstStyle/>
          <a:p>
            <a:pPr>
              <a:lnSpc>
                <a:spcPct val="100000"/>
              </a:lnSpc>
            </a:pPr>
            <a:r>
              <a:rPr lang="en-US"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Kubernetes is shaping the future of app development and management</a:t>
            </a:r>
          </a:p>
        </p:txBody>
      </p:sp>
      <p:sp>
        <p:nvSpPr>
          <p:cNvPr id="8" name="Tijdelijke aanduiding voor tekst 7">
            <a:extLst>
              <a:ext uri="{FF2B5EF4-FFF2-40B4-BE49-F238E27FC236}">
                <a16:creationId xmlns:a16="http://schemas.microsoft.com/office/drawing/2014/main" id="{8578307F-E486-4370-AE03-9CF5A12CEFCF}"/>
              </a:ext>
            </a:extLst>
          </p:cNvPr>
          <p:cNvSpPr txBox="1">
            <a:spLocks/>
          </p:cNvSpPr>
          <p:nvPr/>
        </p:nvSpPr>
        <p:spPr>
          <a:xfrm>
            <a:off x="4914277" y="2225192"/>
            <a:ext cx="7126492" cy="8178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As per Gartner, </a:t>
            </a:r>
            <a:r>
              <a:rPr lang="en-US" sz="18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hlinkClick r:id="rId2" tooltip="https://azure.microsoft.com/en-us/topic/kubernetes/">
                  <a:extLst>
                    <a:ext uri="{A12FA001-AC4F-418D-AE19-62706E023703}">
                      <ahyp:hlinkClr xmlns:ahyp="http://schemas.microsoft.com/office/drawing/2018/hyperlinkcolor" val="tx"/>
                    </a:ext>
                  </a:extLst>
                </a:hlinkClick>
              </a:rPr>
              <a:t>Kubernetes</a:t>
            </a:r>
            <a:r>
              <a:rPr lang="en-US" sz="1800"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 is taking the app development world by storm. </a:t>
            </a:r>
          </a:p>
        </p:txBody>
      </p:sp>
      <p:sp>
        <p:nvSpPr>
          <p:cNvPr id="11" name="Rectangle 10">
            <a:extLst>
              <a:ext uri="{FF2B5EF4-FFF2-40B4-BE49-F238E27FC236}">
                <a16:creationId xmlns:a16="http://schemas.microsoft.com/office/drawing/2014/main" id="{D4F0CD05-4E81-4CDA-97EC-88A877C6A4F2}"/>
              </a:ext>
            </a:extLst>
          </p:cNvPr>
          <p:cNvSpPr/>
          <p:nvPr/>
        </p:nvSpPr>
        <p:spPr>
          <a:xfrm>
            <a:off x="4914276" y="3125736"/>
            <a:ext cx="6096000" cy="646331"/>
          </a:xfrm>
          <a:prstGeom prst="rect">
            <a:avLst/>
          </a:prstGeom>
        </p:spPr>
        <p:txBody>
          <a:bodyPr>
            <a:spAutoFit/>
          </a:bodyPr>
          <a:lstStyle/>
          <a:p>
            <a:r>
              <a:rPr lang="en-US" dirty="0">
                <a:solidFill>
                  <a:schemeClr val="accent4"/>
                </a:solidFill>
                <a:latin typeface="Open Sans Semibold" panose="020B0706030804020204" pitchFamily="34" charset="0"/>
                <a:ea typeface="Open Sans Semibold" panose="020B0706030804020204" pitchFamily="34" charset="0"/>
                <a:cs typeface="Open Sans Semibold" panose="020B0706030804020204" pitchFamily="34" charset="0"/>
              </a:rPr>
              <a:t>By 2022, more than 75% of global organizations will be running containerized applications in production.</a:t>
            </a:r>
          </a:p>
        </p:txBody>
      </p:sp>
    </p:spTree>
    <p:extLst>
      <p:ext uri="{BB962C8B-B14F-4D97-AF65-F5344CB8AC3E}">
        <p14:creationId xmlns:p14="http://schemas.microsoft.com/office/powerpoint/2010/main" val="125270327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88B67-1371-4D45-86A1-341FF9D0FB64}"/>
              </a:ext>
            </a:extLst>
          </p:cNvPr>
          <p:cNvSpPr>
            <a:spLocks noGrp="1"/>
          </p:cNvSpPr>
          <p:nvPr>
            <p:ph type="body" sz="quarter" idx="15"/>
          </p:nvPr>
        </p:nvSpPr>
        <p:spPr>
          <a:xfrm>
            <a:off x="778062" y="2142459"/>
            <a:ext cx="4699644" cy="1286541"/>
          </a:xfrm>
        </p:spPr>
        <p:txBody>
          <a:bodyPr anchor="t">
            <a:normAutofit/>
          </a:bodyPr>
          <a:lstStyle/>
          <a:p>
            <a:pPr algn="l"/>
            <a:r>
              <a:rPr lang="en-US" sz="4000" b="1" dirty="0">
                <a:solidFill>
                  <a:schemeClr val="accent1"/>
                </a:solidFill>
              </a:rPr>
              <a:t>Why Kubernetes?</a:t>
            </a:r>
            <a:endParaRPr lang="en-US" sz="4000" dirty="0">
              <a:solidFill>
                <a:schemeClr val="accent1"/>
              </a:solidFill>
            </a:endParaRPr>
          </a:p>
        </p:txBody>
      </p:sp>
      <p:sp>
        <p:nvSpPr>
          <p:cNvPr id="6" name="Tijdelijke aanduiding voor tekst 5">
            <a:extLst>
              <a:ext uri="{FF2B5EF4-FFF2-40B4-BE49-F238E27FC236}">
                <a16:creationId xmlns:a16="http://schemas.microsoft.com/office/drawing/2014/main" id="{7713CDE0-6E21-4F3A-B75F-DC6BF38F3C57}"/>
              </a:ext>
            </a:extLst>
          </p:cNvPr>
          <p:cNvSpPr>
            <a:spLocks noGrp="1"/>
          </p:cNvSpPr>
          <p:nvPr>
            <p:ph type="body" sz="quarter" idx="16"/>
          </p:nvPr>
        </p:nvSpPr>
        <p:spPr>
          <a:xfrm>
            <a:off x="778062" y="3573402"/>
            <a:ext cx="3678240" cy="1422332"/>
          </a:xfrm>
        </p:spPr>
        <p:txBody>
          <a:bodyPr>
            <a:normAutofit fontScale="77500" lnSpcReduction="20000"/>
          </a:bodyPr>
          <a:lstStyle/>
          <a:p>
            <a:pPr algn="l">
              <a:lnSpc>
                <a:spcPct val="120000"/>
              </a:lnSpc>
            </a:pPr>
            <a:r>
              <a:rPr lang="en-US" b="1" dirty="0">
                <a:solidFill>
                  <a:schemeClr val="accent2"/>
                </a:solidFill>
              </a:rPr>
              <a:t>Most Valuable Repositories </a:t>
            </a:r>
            <a:br>
              <a:rPr lang="en-US" b="1" dirty="0">
                <a:solidFill>
                  <a:schemeClr val="accent2"/>
                </a:solidFill>
              </a:rPr>
            </a:br>
            <a:r>
              <a:rPr lang="en-US" b="1" dirty="0">
                <a:solidFill>
                  <a:schemeClr val="accent2"/>
                </a:solidFill>
              </a:rPr>
              <a:t>Out of 96 Million</a:t>
            </a:r>
          </a:p>
        </p:txBody>
      </p:sp>
      <p:pic>
        <p:nvPicPr>
          <p:cNvPr id="4" name="Picture 3">
            <a:extLst>
              <a:ext uri="{FF2B5EF4-FFF2-40B4-BE49-F238E27FC236}">
                <a16:creationId xmlns:a16="http://schemas.microsoft.com/office/drawing/2014/main" id="{B7C4E76F-5FE6-4A88-B0A3-449C1FF4CF02}"/>
              </a:ext>
            </a:extLst>
          </p:cNvPr>
          <p:cNvPicPr>
            <a:picLocks noChangeAspect="1"/>
          </p:cNvPicPr>
          <p:nvPr/>
        </p:nvPicPr>
        <p:blipFill rotWithShape="1">
          <a:blip r:embed="rId2"/>
          <a:srcRect t="16092" r="-2" b="19430"/>
          <a:stretch/>
        </p:blipFill>
        <p:spPr>
          <a:xfrm>
            <a:off x="4824769" y="805061"/>
            <a:ext cx="6245352" cy="4956048"/>
          </a:xfrm>
          <a:custGeom>
            <a:avLst/>
            <a:gdLst>
              <a:gd name="connsiteX0" fmla="*/ 534609 w 6245352"/>
              <a:gd name="connsiteY0" fmla="*/ 0 h 4956048"/>
              <a:gd name="connsiteX1" fmla="*/ 6245352 w 6245352"/>
              <a:gd name="connsiteY1" fmla="*/ 0 h 4956048"/>
              <a:gd name="connsiteX2" fmla="*/ 6245352 w 6245352"/>
              <a:gd name="connsiteY2" fmla="*/ 4421439 h 4956048"/>
              <a:gd name="connsiteX3" fmla="*/ 5710743 w 6245352"/>
              <a:gd name="connsiteY3" fmla="*/ 4956048 h 4956048"/>
              <a:gd name="connsiteX4" fmla="*/ 0 w 6245352"/>
              <a:gd name="connsiteY4" fmla="*/ 4956048 h 4956048"/>
              <a:gd name="connsiteX5" fmla="*/ 0 w 6245352"/>
              <a:gd name="connsiteY5" fmla="*/ 534609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style>
          <a:lnRef idx="0">
            <a:schemeClr val="accent4"/>
          </a:lnRef>
          <a:fillRef idx="3">
            <a:schemeClr val="accent4"/>
          </a:fillRef>
          <a:effectRef idx="3">
            <a:schemeClr val="accent4"/>
          </a:effectRef>
          <a:fontRef idx="minor">
            <a:schemeClr val="lt1"/>
          </a:fontRef>
        </p:style>
      </p:pic>
      <p:sp>
        <p:nvSpPr>
          <p:cNvPr id="7" name="Tekstvak 6">
            <a:extLst>
              <a:ext uri="{FF2B5EF4-FFF2-40B4-BE49-F238E27FC236}">
                <a16:creationId xmlns:a16="http://schemas.microsoft.com/office/drawing/2014/main" id="{55F06430-8F5A-4A56-9F5E-C9FBD658C2DA}"/>
              </a:ext>
            </a:extLst>
          </p:cNvPr>
          <p:cNvSpPr txBox="1"/>
          <p:nvPr/>
        </p:nvSpPr>
        <p:spPr>
          <a:xfrm>
            <a:off x="-1" y="6235429"/>
            <a:ext cx="12192001" cy="307777"/>
          </a:xfrm>
          <a:prstGeom prst="rect">
            <a:avLst/>
          </a:prstGeom>
          <a:noFill/>
        </p:spPr>
        <p:txBody>
          <a:bodyPr wrap="square" rtlCol="0">
            <a:spAutoFit/>
          </a:bodyPr>
          <a:lstStyle/>
          <a:p>
            <a:pPr algn="ctr"/>
            <a:r>
              <a:rPr lang="en-US" sz="1400" b="1" dirty="0">
                <a:solidFill>
                  <a:schemeClr val="accent4"/>
                </a:solidFill>
              </a:rPr>
              <a:t>Source: </a:t>
            </a:r>
            <a:r>
              <a:rPr lang="en-US" sz="1400" dirty="0">
                <a:hlinkClick r:id="rId3"/>
              </a:rPr>
              <a:t>https://hackernoon.com/githubs-top-100-most-valuable-repositories-out-of-96-million-bb48caa9eb0b</a:t>
            </a:r>
            <a:endParaRPr lang="en-US" sz="1400" dirty="0"/>
          </a:p>
        </p:txBody>
      </p:sp>
    </p:spTree>
    <p:extLst>
      <p:ext uri="{BB962C8B-B14F-4D97-AF65-F5344CB8AC3E}">
        <p14:creationId xmlns:p14="http://schemas.microsoft.com/office/powerpoint/2010/main" val="2922547810"/>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withEffect" p14:presetBounceEnd="5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8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8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Kantoorthema">
  <a:themeElements>
    <a:clrScheme name="SnelStart 2019">
      <a:dk1>
        <a:srgbClr val="262626"/>
      </a:dk1>
      <a:lt1>
        <a:sysClr val="window" lastClr="FFFFFF"/>
      </a:lt1>
      <a:dk2>
        <a:srgbClr val="2F4858"/>
      </a:dk2>
      <a:lt2>
        <a:srgbClr val="E7E6E6"/>
      </a:lt2>
      <a:accent1>
        <a:srgbClr val="FA6105"/>
      </a:accent1>
      <a:accent2>
        <a:srgbClr val="0077C8"/>
      </a:accent2>
      <a:accent3>
        <a:srgbClr val="86BBD8"/>
      </a:accent3>
      <a:accent4>
        <a:srgbClr val="2F4858"/>
      </a:accent4>
      <a:accent5>
        <a:srgbClr val="B21545"/>
      </a:accent5>
      <a:accent6>
        <a:srgbClr val="92D050"/>
      </a:accent6>
      <a:hlink>
        <a:srgbClr val="0077C8"/>
      </a:hlink>
      <a:folHlink>
        <a:srgbClr val="B21545"/>
      </a:folHlink>
    </a:clrScheme>
    <a:fontScheme name="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nelStart_makkelijk_boekhouden_leeg" id="{3437B60F-C5C0-41E5-B626-5F8B45CF7B0D}" vid="{94FFCEE8-8BDF-4C0F-912C-FFECAC3D3397}"/>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SnelStart_makkelijk_boekhouden_leeg</Template>
  <TotalTime>2962</TotalTime>
  <Words>395</Words>
  <Application>Microsoft Office PowerPoint</Application>
  <PresentationFormat>Widescreen</PresentationFormat>
  <Paragraphs>116</Paragraphs>
  <Slides>21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Open Sans</vt:lpstr>
      <vt:lpstr>Calibri</vt:lpstr>
      <vt:lpstr>Arial</vt:lpstr>
      <vt:lpstr>Open Sans Extrabold</vt:lpstr>
      <vt:lpstr>Open Sans Semibold</vt:lpstr>
      <vt:lpstr>Consolas</vt:lpstr>
      <vt:lpstr>Kantoorthema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POD?</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Paoline Kruijssen</dc:creator>
  <cp:lastModifiedBy>Rupesh Kumar</cp:lastModifiedBy>
  <cp:revision>59</cp:revision>
  <dcterms:created xsi:type="dcterms:W3CDTF">2019-11-19T14:34:18Z</dcterms:created>
  <dcterms:modified xsi:type="dcterms:W3CDTF">2019-12-11T16:31:13Z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DF File">
    <vt:lpwstr>false</vt:lpwstr>
  </property>
</Properties>
</file>